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26"/>
  </p:notesMasterIdLst>
  <p:sldIdLst>
    <p:sldId id="256" r:id="rId2"/>
    <p:sldId id="319" r:id="rId3"/>
    <p:sldId id="320" r:id="rId4"/>
    <p:sldId id="269" r:id="rId5"/>
    <p:sldId id="323" r:id="rId6"/>
    <p:sldId id="263" r:id="rId7"/>
    <p:sldId id="260" r:id="rId8"/>
    <p:sldId id="338" r:id="rId9"/>
    <p:sldId id="321" r:id="rId10"/>
    <p:sldId id="276" r:id="rId11"/>
    <p:sldId id="332" r:id="rId12"/>
    <p:sldId id="333" r:id="rId13"/>
    <p:sldId id="325" r:id="rId14"/>
    <p:sldId id="336" r:id="rId15"/>
    <p:sldId id="259" r:id="rId16"/>
    <p:sldId id="271" r:id="rId17"/>
    <p:sldId id="337" r:id="rId18"/>
    <p:sldId id="335" r:id="rId19"/>
    <p:sldId id="329" r:id="rId20"/>
    <p:sldId id="257" r:id="rId21"/>
    <p:sldId id="258" r:id="rId22"/>
    <p:sldId id="330" r:id="rId23"/>
    <p:sldId id="318" r:id="rId24"/>
    <p:sldId id="288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B3E7"/>
    <a:srgbClr val="DAD2F1"/>
    <a:srgbClr val="3E00FF"/>
    <a:srgbClr val="FFFFFF"/>
    <a:srgbClr val="4D53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D262A5-74D7-99CC-EA84-BC3ADCD11305}" v="148" dt="2022-03-12T21:02:49.659"/>
    <p1510:client id="{DE76A92C-D1C5-2F84-8F04-C6CCF7FA8F7A}" v="36" dt="2022-03-12T15:57:30.286"/>
    <p1510:client id="{FD95A5B2-30F8-486A-A4FB-652E892849BE}" v="2437" dt="2022-03-12T22:05:56.137"/>
  </p1510:revLst>
</p1510:revInfo>
</file>

<file path=ppt/tableStyles.xml><?xml version="1.0" encoding="utf-8"?>
<a:tblStyleLst xmlns:a="http://schemas.openxmlformats.org/drawingml/2006/main" def="{EE453B87-6715-4DF0-87E7-65176006BEF2}">
  <a:tblStyle styleId="{EE453B87-6715-4DF0-87E7-65176006BE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576" autoAdjust="0"/>
  </p:normalViewPr>
  <p:slideViewPr>
    <p:cSldViewPr snapToGrid="0">
      <p:cViewPr varScale="1">
        <p:scale>
          <a:sx n="119" d="100"/>
          <a:sy n="119" d="100"/>
        </p:scale>
        <p:origin x="1374" y="96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MEI</c:v>
                </c:pt>
              </c:strCache>
            </c:strRef>
          </c:tx>
          <c:spPr>
            <a:solidFill>
              <a:srgbClr val="3E00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highlight>
                      <a:srgbClr val="3E00FF"/>
                    </a:highlight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Planilha1!$B$2:$B$4</c:f>
              <c:numCache>
                <c:formatCode>#,##0</c:formatCode>
                <c:ptCount val="3"/>
                <c:pt idx="0">
                  <c:v>599906</c:v>
                </c:pt>
                <c:pt idx="1">
                  <c:v>702857</c:v>
                </c:pt>
                <c:pt idx="2">
                  <c:v>1163845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6B-4FC1-8B9E-C55CEB6CF1CA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 MEI</c:v>
                </c:pt>
              </c:strCache>
            </c:strRef>
          </c:tx>
          <c:spPr>
            <a:solidFill>
              <a:srgbClr val="4D535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highlight>
                      <a:srgbClr val="4D5356"/>
                    </a:highlight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Planilha1!$C$2:$C$4</c:f>
              <c:numCache>
                <c:formatCode>#,##0</c:formatCode>
                <c:ptCount val="3"/>
                <c:pt idx="0">
                  <c:v>231383</c:v>
                </c:pt>
                <c:pt idx="1">
                  <c:v>224371</c:v>
                </c:pt>
                <c:pt idx="2">
                  <c:v>239656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6B-4FC1-8B9E-C55CEB6CF1CA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DAD2F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highlight>
                      <a:srgbClr val="DAD2F1"/>
                    </a:highlight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Planilha1!$D$2:$D$4</c:f>
              <c:numCache>
                <c:formatCode>#,##0</c:formatCode>
                <c:ptCount val="3"/>
                <c:pt idx="0">
                  <c:v>831289</c:v>
                </c:pt>
                <c:pt idx="1">
                  <c:v>927228</c:v>
                </c:pt>
                <c:pt idx="2">
                  <c:v>1403501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6B-4FC1-8B9E-C55CEB6CF1C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38951775"/>
        <c:axId val="1038950527"/>
      </c:barChart>
      <c:catAx>
        <c:axId val="1038951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38950527"/>
        <c:crosses val="autoZero"/>
        <c:auto val="1"/>
        <c:lblAlgn val="ctr"/>
        <c:lblOffset val="100"/>
        <c:noMultiLvlLbl val="0"/>
      </c:catAx>
      <c:valAx>
        <c:axId val="1038950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38951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LUCROS NO SETOR DE ERP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highlight>
                      <a:srgbClr val="3E00FF"/>
                    </a:highlight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Planilha1!$A$2:$A$10</c:f>
              <c:numCache>
                <c:formatCode>General</c:formatCode>
                <c:ptCount val="9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</c:numCache>
            </c:numRef>
          </c:cat>
          <c:val>
            <c:numRef>
              <c:f>Planilha1!$B$2:$B$10</c:f>
              <c:numCache>
                <c:formatCode>#,##0</c:formatCode>
                <c:ptCount val="9"/>
                <c:pt idx="0">
                  <c:v>46</c:v>
                </c:pt>
                <c:pt idx="1">
                  <c:v>46</c:v>
                </c:pt>
                <c:pt idx="2">
                  <c:v>50</c:v>
                </c:pt>
                <c:pt idx="3">
                  <c:v>58</c:v>
                </c:pt>
                <c:pt idx="4">
                  <c:v>61</c:v>
                </c:pt>
                <c:pt idx="5">
                  <c:v>64</c:v>
                </c:pt>
                <c:pt idx="6">
                  <c:v>70</c:v>
                </c:pt>
                <c:pt idx="7">
                  <c:v>82</c:v>
                </c:pt>
                <c:pt idx="8">
                  <c:v>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6B-4FC1-8B9E-C55CEB6CF1C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038951775"/>
        <c:axId val="1038950527"/>
      </c:lineChart>
      <c:catAx>
        <c:axId val="10389517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TEMPO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38950527"/>
        <c:crosses val="autoZero"/>
        <c:auto val="1"/>
        <c:lblAlgn val="ctr"/>
        <c:lblOffset val="100"/>
        <c:noMultiLvlLbl val="0"/>
      </c:catAx>
      <c:valAx>
        <c:axId val="1038950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VALOR</a:t>
                </a:r>
                <a:r>
                  <a:rPr lang="pt-BR" baseline="0" dirty="0"/>
                  <a:t>RES EM MILHÕES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38951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59169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Gabriel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f27c0f0fa7_0_18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f27c0f0fa7_0_18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Leonardo V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cb258641e0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cb258641e0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Leonardo V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065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cb258641e0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cb258641e0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Leonardo V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804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Júlia</a:t>
            </a:r>
          </a:p>
        </p:txBody>
      </p:sp>
    </p:spTree>
    <p:extLst>
      <p:ext uri="{BB962C8B-B14F-4D97-AF65-F5344CB8AC3E}">
        <p14:creationId xmlns:p14="http://schemas.microsoft.com/office/powerpoint/2010/main" val="1160269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Júlia</a:t>
            </a:r>
          </a:p>
          <a:p>
            <a:r>
              <a:rPr lang="pt-BR" dirty="0"/>
              <a:t>Em seguida, mostrar a definição de arquitetura</a:t>
            </a:r>
          </a:p>
        </p:txBody>
      </p:sp>
    </p:spTree>
    <p:extLst>
      <p:ext uri="{BB962C8B-B14F-4D97-AF65-F5344CB8AC3E}">
        <p14:creationId xmlns:p14="http://schemas.microsoft.com/office/powerpoint/2010/main" val="1604868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Leonardo A</a:t>
            </a:r>
          </a:p>
          <a:p>
            <a:pPr marL="0" indent="0">
              <a:buNone/>
            </a:pPr>
            <a:r>
              <a:rPr lang="en-US" dirty="0" err="1"/>
              <a:t>Depois</a:t>
            </a:r>
            <a:r>
              <a:rPr lang="en-US" dirty="0"/>
              <a:t> </a:t>
            </a:r>
            <a:r>
              <a:rPr lang="en-US" dirty="0" err="1"/>
              <a:t>mostra</a:t>
            </a:r>
            <a:r>
              <a:rPr lang="en-US" dirty="0"/>
              <a:t> o Azure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b258641e0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b258641e0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Gabriel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 A</a:t>
            </a:r>
          </a:p>
        </p:txBody>
      </p:sp>
    </p:spTree>
    <p:extLst>
      <p:ext uri="{BB962C8B-B14F-4D97-AF65-F5344CB8AC3E}">
        <p14:creationId xmlns:p14="http://schemas.microsoft.com/office/powerpoint/2010/main" val="176341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b258641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b258641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Júlia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Mostrar o grafico de gantt depois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8016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cb258641e0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cb258641e0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Leonardo 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7258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cb258641e0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cb258641e0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Gabriel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7248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4988644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4988644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Gabriel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Leonardo V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 A</a:t>
            </a:r>
          </a:p>
        </p:txBody>
      </p:sp>
    </p:spTree>
    <p:extLst>
      <p:ext uri="{BB962C8B-B14F-4D97-AF65-F5344CB8AC3E}">
        <p14:creationId xmlns:p14="http://schemas.microsoft.com/office/powerpoint/2010/main" val="2312496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cb258641e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cb258641e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Júlia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8391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cb258641e0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cb258641e0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Júlia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cb258641e0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cb258641e0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Gabriel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88326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cb258641e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cb258641e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Gabriel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Gabriel</a:t>
            </a:r>
          </a:p>
        </p:txBody>
      </p:sp>
    </p:spTree>
    <p:extLst>
      <p:ext uri="{BB962C8B-B14F-4D97-AF65-F5344CB8AC3E}">
        <p14:creationId xmlns:p14="http://schemas.microsoft.com/office/powerpoint/2010/main" val="2209677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b258641e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b258641e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Gabriel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4988644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4988644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Leonardo V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alibri"/>
                <a:cs typeface="Calibri"/>
              </a:rPr>
              <a:t>Gabriel</a:t>
            </a:r>
          </a:p>
        </p:txBody>
      </p:sp>
    </p:spTree>
    <p:extLst>
      <p:ext uri="{BB962C8B-B14F-4D97-AF65-F5344CB8AC3E}">
        <p14:creationId xmlns:p14="http://schemas.microsoft.com/office/powerpoint/2010/main" val="3542402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cb258641e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cb258641e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Leonardo V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72000" y="0"/>
            <a:ext cx="4571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88025" y="1585175"/>
            <a:ext cx="3538500" cy="147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888025" y="3410400"/>
            <a:ext cx="35385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2890975"/>
            <a:ext cx="9144000" cy="225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2290025" y="188257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1796100" y="597675"/>
            <a:ext cx="5551800" cy="12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"/>
          </p:nvPr>
        </p:nvSpPr>
        <p:spPr>
          <a:xfrm>
            <a:off x="720000" y="2789400"/>
            <a:ext cx="2421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720000" y="3212425"/>
            <a:ext cx="2421300" cy="6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3361363" y="2789400"/>
            <a:ext cx="2421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"/>
          </p:nvPr>
        </p:nvSpPr>
        <p:spPr>
          <a:xfrm>
            <a:off x="3361362" y="3212425"/>
            <a:ext cx="2421300" cy="6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 idx="5"/>
          </p:nvPr>
        </p:nvSpPr>
        <p:spPr>
          <a:xfrm>
            <a:off x="6002725" y="2789400"/>
            <a:ext cx="2421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6"/>
          </p:nvPr>
        </p:nvSpPr>
        <p:spPr>
          <a:xfrm>
            <a:off x="6002725" y="3212425"/>
            <a:ext cx="2421300" cy="6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4867175" y="4600550"/>
            <a:ext cx="42768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0" y="4600550"/>
            <a:ext cx="7200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 idx="2"/>
          </p:nvPr>
        </p:nvSpPr>
        <p:spPr>
          <a:xfrm>
            <a:off x="720000" y="19824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1"/>
          </p:nvPr>
        </p:nvSpPr>
        <p:spPr>
          <a:xfrm>
            <a:off x="7200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 idx="3"/>
          </p:nvPr>
        </p:nvSpPr>
        <p:spPr>
          <a:xfrm>
            <a:off x="3403800" y="19824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4"/>
          </p:nvPr>
        </p:nvSpPr>
        <p:spPr>
          <a:xfrm>
            <a:off x="34038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idx="5"/>
          </p:nvPr>
        </p:nvSpPr>
        <p:spPr>
          <a:xfrm>
            <a:off x="720000" y="377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6"/>
          </p:nvPr>
        </p:nvSpPr>
        <p:spPr>
          <a:xfrm>
            <a:off x="7200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7"/>
          </p:nvPr>
        </p:nvSpPr>
        <p:spPr>
          <a:xfrm>
            <a:off x="3403800" y="377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8"/>
          </p:nvPr>
        </p:nvSpPr>
        <p:spPr>
          <a:xfrm>
            <a:off x="34038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 idx="9"/>
          </p:nvPr>
        </p:nvSpPr>
        <p:spPr>
          <a:xfrm>
            <a:off x="6067975" y="19824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13"/>
          </p:nvPr>
        </p:nvSpPr>
        <p:spPr>
          <a:xfrm>
            <a:off x="6067975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 idx="14"/>
          </p:nvPr>
        </p:nvSpPr>
        <p:spPr>
          <a:xfrm>
            <a:off x="6067975" y="377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15"/>
          </p:nvPr>
        </p:nvSpPr>
        <p:spPr>
          <a:xfrm>
            <a:off x="6067975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1"/>
          </p:nvPr>
        </p:nvSpPr>
        <p:spPr>
          <a:xfrm>
            <a:off x="732450" y="3892239"/>
            <a:ext cx="23364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2"/>
          </p:nvPr>
        </p:nvSpPr>
        <p:spPr>
          <a:xfrm>
            <a:off x="3403800" y="3892239"/>
            <a:ext cx="23364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3"/>
          </p:nvPr>
        </p:nvSpPr>
        <p:spPr>
          <a:xfrm>
            <a:off x="6075150" y="3892239"/>
            <a:ext cx="23364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3377975"/>
            <a:ext cx="23613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27" name="Google Shape;127;p20"/>
          <p:cNvSpPr txBox="1">
            <a:spLocks noGrp="1"/>
          </p:cNvSpPr>
          <p:nvPr>
            <p:ph type="title" idx="5" hasCustomPrompt="1"/>
          </p:nvPr>
        </p:nvSpPr>
        <p:spPr>
          <a:xfrm>
            <a:off x="3391350" y="3377975"/>
            <a:ext cx="23613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28" name="Google Shape;128;p20"/>
          <p:cNvSpPr txBox="1">
            <a:spLocks noGrp="1"/>
          </p:cNvSpPr>
          <p:nvPr>
            <p:ph type="title" idx="6" hasCustomPrompt="1"/>
          </p:nvPr>
        </p:nvSpPr>
        <p:spPr>
          <a:xfrm>
            <a:off x="6062700" y="3377975"/>
            <a:ext cx="23613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2"/>
          </p:nvPr>
        </p:nvSpPr>
        <p:spPr>
          <a:xfrm>
            <a:off x="1185826" y="1998975"/>
            <a:ext cx="2580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ubTitle" idx="1"/>
          </p:nvPr>
        </p:nvSpPr>
        <p:spPr>
          <a:xfrm>
            <a:off x="1185850" y="2420646"/>
            <a:ext cx="2580600" cy="17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title" idx="3"/>
          </p:nvPr>
        </p:nvSpPr>
        <p:spPr>
          <a:xfrm>
            <a:off x="5377555" y="1998975"/>
            <a:ext cx="2580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ubTitle" idx="4"/>
          </p:nvPr>
        </p:nvSpPr>
        <p:spPr>
          <a:xfrm>
            <a:off x="5377575" y="2420646"/>
            <a:ext cx="2580600" cy="17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title" idx="2"/>
          </p:nvPr>
        </p:nvSpPr>
        <p:spPr>
          <a:xfrm>
            <a:off x="1459363" y="1674150"/>
            <a:ext cx="21465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1"/>
          </p:nvPr>
        </p:nvSpPr>
        <p:spPr>
          <a:xfrm>
            <a:off x="1459363" y="2020975"/>
            <a:ext cx="214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title" idx="3"/>
          </p:nvPr>
        </p:nvSpPr>
        <p:spPr>
          <a:xfrm>
            <a:off x="5538143" y="1674150"/>
            <a:ext cx="21465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4"/>
          </p:nvPr>
        </p:nvSpPr>
        <p:spPr>
          <a:xfrm>
            <a:off x="5538143" y="2020975"/>
            <a:ext cx="214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title" idx="5"/>
          </p:nvPr>
        </p:nvSpPr>
        <p:spPr>
          <a:xfrm>
            <a:off x="1459363" y="3499900"/>
            <a:ext cx="21465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6"/>
          </p:nvPr>
        </p:nvSpPr>
        <p:spPr>
          <a:xfrm>
            <a:off x="1459363" y="3846825"/>
            <a:ext cx="214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 idx="7"/>
          </p:nvPr>
        </p:nvSpPr>
        <p:spPr>
          <a:xfrm>
            <a:off x="5538143" y="3499900"/>
            <a:ext cx="21465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8"/>
          </p:nvPr>
        </p:nvSpPr>
        <p:spPr>
          <a:xfrm>
            <a:off x="5538143" y="3846825"/>
            <a:ext cx="214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Thanks 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>
            <a:off x="0" y="0"/>
            <a:ext cx="533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ctrTitle"/>
          </p:nvPr>
        </p:nvSpPr>
        <p:spPr>
          <a:xfrm>
            <a:off x="717475" y="512725"/>
            <a:ext cx="3519300" cy="7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"/>
          </p:nvPr>
        </p:nvSpPr>
        <p:spPr>
          <a:xfrm>
            <a:off x="717475" y="2090900"/>
            <a:ext cx="3519300" cy="7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6" name="Google Shape;186;p29"/>
          <p:cNvSpPr txBox="1"/>
          <p:nvPr/>
        </p:nvSpPr>
        <p:spPr>
          <a:xfrm>
            <a:off x="720000" y="3594600"/>
            <a:ext cx="46131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CRÉDITS: Ce modèle de présentation a été créé par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comprenant des icônes de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des infographies et des images de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et des illustrations de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9"/>
          <p:cNvSpPr txBox="1">
            <a:spLocks noGrp="1"/>
          </p:cNvSpPr>
          <p:nvPr>
            <p:ph type="title" idx="2"/>
          </p:nvPr>
        </p:nvSpPr>
        <p:spPr>
          <a:xfrm>
            <a:off x="720000" y="1815348"/>
            <a:ext cx="3519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4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0"/>
          <p:cNvSpPr/>
          <p:nvPr/>
        </p:nvSpPr>
        <p:spPr>
          <a:xfrm>
            <a:off x="0" y="4600550"/>
            <a:ext cx="91440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4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/>
          <p:nvPr/>
        </p:nvSpPr>
        <p:spPr>
          <a:xfrm rot="-5400000">
            <a:off x="-2033250" y="2033550"/>
            <a:ext cx="51432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1"/>
          <p:cNvSpPr/>
          <p:nvPr/>
        </p:nvSpPr>
        <p:spPr>
          <a:xfrm rot="-5400000">
            <a:off x="6300900" y="2300006"/>
            <a:ext cx="51432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041900" y="2548725"/>
            <a:ext cx="2687100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932950" y="1165925"/>
            <a:ext cx="4211100" cy="115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041900" y="3205775"/>
            <a:ext cx="26871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4571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2"/>
          </p:nvPr>
        </p:nvSpPr>
        <p:spPr>
          <a:xfrm>
            <a:off x="1352014" y="2958650"/>
            <a:ext cx="25929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352025" y="3381675"/>
            <a:ext cx="2592900" cy="8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5199089" y="2958650"/>
            <a:ext cx="25929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199100" y="3381675"/>
            <a:ext cx="2592900" cy="8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212300" y="1404850"/>
            <a:ext cx="3322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212300" y="2112300"/>
            <a:ext cx="3322200" cy="16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/>
          <p:nvPr/>
        </p:nvSpPr>
        <p:spPr>
          <a:xfrm>
            <a:off x="-716550" y="1419700"/>
            <a:ext cx="17598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0" y="4600550"/>
            <a:ext cx="91440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0" y="0"/>
            <a:ext cx="91440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600" y="0"/>
            <a:ext cx="4571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4719725" y="1029488"/>
            <a:ext cx="3706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4731782" y="2877013"/>
            <a:ext cx="3682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4295625" y="1337500"/>
            <a:ext cx="4131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4775750" y="3146250"/>
            <a:ext cx="36510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" name="Google Shape;49;p11"/>
          <p:cNvSpPr/>
          <p:nvPr/>
        </p:nvSpPr>
        <p:spPr>
          <a:xfrm>
            <a:off x="0" y="4600550"/>
            <a:ext cx="91440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/>
          <p:nvPr/>
        </p:nvSpPr>
        <p:spPr>
          <a:xfrm>
            <a:off x="0" y="0"/>
            <a:ext cx="91440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1890300" y="1810363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 hasCustomPrompt="1"/>
          </p:nvPr>
        </p:nvSpPr>
        <p:spPr>
          <a:xfrm>
            <a:off x="989738" y="202937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890300" y="215718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/>
          </p:nvPr>
        </p:nvSpPr>
        <p:spPr>
          <a:xfrm>
            <a:off x="4917450" y="1810363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7330050" y="202937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5"/>
          </p:nvPr>
        </p:nvSpPr>
        <p:spPr>
          <a:xfrm>
            <a:off x="4917450" y="215718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6"/>
          </p:nvPr>
        </p:nvSpPr>
        <p:spPr>
          <a:xfrm>
            <a:off x="1890100" y="338352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7" hasCustomPrompt="1"/>
          </p:nvPr>
        </p:nvSpPr>
        <p:spPr>
          <a:xfrm>
            <a:off x="989738" y="360202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1890100" y="37304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9"/>
          </p:nvPr>
        </p:nvSpPr>
        <p:spPr>
          <a:xfrm>
            <a:off x="4917250" y="338352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3" hasCustomPrompt="1"/>
          </p:nvPr>
        </p:nvSpPr>
        <p:spPr>
          <a:xfrm>
            <a:off x="7329901" y="360202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4"/>
          </p:nvPr>
        </p:nvSpPr>
        <p:spPr>
          <a:xfrm>
            <a:off x="4917250" y="37304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2" r:id="rId11"/>
    <p:sldLayoutId id="2147483664" r:id="rId12"/>
    <p:sldLayoutId id="2147483666" r:id="rId13"/>
    <p:sldLayoutId id="2147483670" r:id="rId14"/>
    <p:sldLayoutId id="2147483672" r:id="rId15"/>
    <p:sldLayoutId id="2147483675" r:id="rId16"/>
    <p:sldLayoutId id="2147483676" r:id="rId17"/>
    <p:sldLayoutId id="2147483677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10.svg"/><Relationship Id="rId4" Type="http://schemas.openxmlformats.org/officeDocument/2006/relationships/image" Target="../media/image17.sv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10.svg"/><Relationship Id="rId4" Type="http://schemas.openxmlformats.org/officeDocument/2006/relationships/image" Target="../media/image17.sv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0.png"/><Relationship Id="rId7" Type="http://schemas.openxmlformats.org/officeDocument/2006/relationships/image" Target="../media/image3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0B07Gq" TargetMode="External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33VAFh3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E36062C-E4C3-4769-BF2E-B9EA87EEC73F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5" name="Google Shape;205;p35"/>
          <p:cNvSpPr txBox="1">
            <a:spLocks noGrp="1"/>
          </p:cNvSpPr>
          <p:nvPr>
            <p:ph type="subTitle" idx="1"/>
          </p:nvPr>
        </p:nvSpPr>
        <p:spPr>
          <a:xfrm>
            <a:off x="4888025" y="3410400"/>
            <a:ext cx="35385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Gerenciando o seu négocio.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07" name="Google Shape;207;p35"/>
          <p:cNvSpPr/>
          <p:nvPr/>
        </p:nvSpPr>
        <p:spPr>
          <a:xfrm>
            <a:off x="5013125" y="3165288"/>
            <a:ext cx="2791800" cy="13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 descr="Uma imagem contendo lego, mulher, em pé, mesa&#10;&#10;Descrição gerada automaticamente">
            <a:extLst>
              <a:ext uri="{FF2B5EF4-FFF2-40B4-BE49-F238E27FC236}">
                <a16:creationId xmlns:a16="http://schemas.microsoft.com/office/drawing/2014/main" id="{79583D84-3BAD-4458-910C-EAFD047E9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7" y="1156647"/>
            <a:ext cx="3364668" cy="3364668"/>
          </a:xfrm>
          <a:prstGeom prst="rect">
            <a:avLst/>
          </a:prstGeom>
        </p:spPr>
      </p:pic>
      <p:sp>
        <p:nvSpPr>
          <p:cNvPr id="208" name="Google Shape;208;p35"/>
          <p:cNvSpPr/>
          <p:nvPr/>
        </p:nvSpPr>
        <p:spPr>
          <a:xfrm>
            <a:off x="0" y="402425"/>
            <a:ext cx="854100" cy="543000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3BFFA57-A383-41F4-972D-D66B6F20B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4879" y="1722507"/>
            <a:ext cx="3057013" cy="1116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6">
            <a:extLst>
              <a:ext uri="{FF2B5EF4-FFF2-40B4-BE49-F238E27FC236}">
                <a16:creationId xmlns:a16="http://schemas.microsoft.com/office/drawing/2014/main" id="{00830025-1969-48F5-931E-9986565461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CA407ED-E3AF-450C-BDBA-ADC7E8B56BD9}"/>
              </a:ext>
            </a:extLst>
          </p:cNvPr>
          <p:cNvSpPr/>
          <p:nvPr/>
        </p:nvSpPr>
        <p:spPr>
          <a:xfrm>
            <a:off x="4234543" y="0"/>
            <a:ext cx="4909457" cy="5143500"/>
          </a:xfrm>
          <a:prstGeom prst="rect">
            <a:avLst/>
          </a:prstGeom>
          <a:solidFill>
            <a:srgbClr val="DAD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3E00FF"/>
              </a:solidFill>
              <a:highlight>
                <a:srgbClr val="DAD2F1"/>
              </a:highlight>
            </a:endParaRPr>
          </a:p>
        </p:txBody>
      </p:sp>
      <p:pic>
        <p:nvPicPr>
          <p:cNvPr id="14" name="Imagem 13" descr="Uma imagem contendo Forma&#10;&#10;Descrição gerada automaticamente">
            <a:extLst>
              <a:ext uri="{FF2B5EF4-FFF2-40B4-BE49-F238E27FC236}">
                <a16:creationId xmlns:a16="http://schemas.microsoft.com/office/drawing/2014/main" id="{10BFDB5B-0481-4D90-9027-DD4F42CF5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514" y="753838"/>
            <a:ext cx="3811335" cy="3516475"/>
          </a:xfrm>
          <a:prstGeom prst="rect">
            <a:avLst/>
          </a:prstGeom>
        </p:spPr>
      </p:pic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F0A4752-6CFB-4B4E-AD23-B7CA408AA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87" y="585205"/>
            <a:ext cx="3973089" cy="39730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4"/>
          <p:cNvSpPr/>
          <p:nvPr/>
        </p:nvSpPr>
        <p:spPr>
          <a:xfrm rot="10800000" flipH="1">
            <a:off x="266485" y="1620256"/>
            <a:ext cx="2545467" cy="2682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4"/>
          <p:cNvSpPr txBox="1">
            <a:spLocks noGrp="1"/>
          </p:cNvSpPr>
          <p:nvPr>
            <p:ph type="title" idx="2"/>
          </p:nvPr>
        </p:nvSpPr>
        <p:spPr>
          <a:xfrm>
            <a:off x="1095293" y="1751469"/>
            <a:ext cx="887847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SERVIÇO</a:t>
            </a:r>
            <a:endParaRPr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A7410CF-FEBF-4486-9A85-4A23E21A4139}"/>
              </a:ext>
            </a:extLst>
          </p:cNvPr>
          <p:cNvSpPr/>
          <p:nvPr/>
        </p:nvSpPr>
        <p:spPr>
          <a:xfrm>
            <a:off x="0" y="0"/>
            <a:ext cx="9144000" cy="1093155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764" name="Google Shape;764;p64"/>
          <p:cNvSpPr txBox="1">
            <a:spLocks noGrp="1"/>
          </p:cNvSpPr>
          <p:nvPr>
            <p:ph type="title"/>
          </p:nvPr>
        </p:nvSpPr>
        <p:spPr>
          <a:xfrm>
            <a:off x="112349" y="383149"/>
            <a:ext cx="2146953" cy="4487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IDEIA INICIAL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6092204-FADB-4612-A467-1EFBE7F27C47}"/>
              </a:ext>
            </a:extLst>
          </p:cNvPr>
          <p:cNvSpPr/>
          <p:nvPr/>
        </p:nvSpPr>
        <p:spPr>
          <a:xfrm>
            <a:off x="266484" y="4207615"/>
            <a:ext cx="2545467" cy="103127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48145DA0-98DA-4544-A870-CC152F5F2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55" y="1963855"/>
            <a:ext cx="2333124" cy="2333124"/>
          </a:xfrm>
          <a:prstGeom prst="rect">
            <a:avLst/>
          </a:prstGeom>
        </p:spPr>
      </p:pic>
      <p:sp>
        <p:nvSpPr>
          <p:cNvPr id="23" name="Google Shape;762;p64">
            <a:extLst>
              <a:ext uri="{FF2B5EF4-FFF2-40B4-BE49-F238E27FC236}">
                <a16:creationId xmlns:a16="http://schemas.microsoft.com/office/drawing/2014/main" id="{05D9B4F1-8019-426D-BB50-786A3669111B}"/>
              </a:ext>
            </a:extLst>
          </p:cNvPr>
          <p:cNvSpPr/>
          <p:nvPr/>
        </p:nvSpPr>
        <p:spPr>
          <a:xfrm rot="10800000" flipH="1">
            <a:off x="3288775" y="1628141"/>
            <a:ext cx="2545467" cy="2682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765;p64">
            <a:extLst>
              <a:ext uri="{FF2B5EF4-FFF2-40B4-BE49-F238E27FC236}">
                <a16:creationId xmlns:a16="http://schemas.microsoft.com/office/drawing/2014/main" id="{02A75E8D-07DE-4E61-91C9-83E3632B0B68}"/>
              </a:ext>
            </a:extLst>
          </p:cNvPr>
          <p:cNvSpPr txBox="1">
            <a:spLocks/>
          </p:cNvSpPr>
          <p:nvPr/>
        </p:nvSpPr>
        <p:spPr>
          <a:xfrm>
            <a:off x="4013240" y="1751469"/>
            <a:ext cx="1096541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VESTUÁRIO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964F800-E29D-4C96-9978-ECDF75C183C9}"/>
              </a:ext>
            </a:extLst>
          </p:cNvPr>
          <p:cNvSpPr/>
          <p:nvPr/>
        </p:nvSpPr>
        <p:spPr>
          <a:xfrm>
            <a:off x="3288774" y="4215500"/>
            <a:ext cx="2545467" cy="103127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27" name="Google Shape;762;p64">
            <a:extLst>
              <a:ext uri="{FF2B5EF4-FFF2-40B4-BE49-F238E27FC236}">
                <a16:creationId xmlns:a16="http://schemas.microsoft.com/office/drawing/2014/main" id="{43415277-AA9D-4319-8F92-7F431942E46B}"/>
              </a:ext>
            </a:extLst>
          </p:cNvPr>
          <p:cNvSpPr/>
          <p:nvPr/>
        </p:nvSpPr>
        <p:spPr>
          <a:xfrm rot="10800000" flipH="1">
            <a:off x="6332048" y="1620256"/>
            <a:ext cx="2545467" cy="2682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765;p64">
            <a:extLst>
              <a:ext uri="{FF2B5EF4-FFF2-40B4-BE49-F238E27FC236}">
                <a16:creationId xmlns:a16="http://schemas.microsoft.com/office/drawing/2014/main" id="{49037C3C-C230-4D36-BBF1-7D59ED03A6BD}"/>
              </a:ext>
            </a:extLst>
          </p:cNvPr>
          <p:cNvSpPr txBox="1">
            <a:spLocks/>
          </p:cNvSpPr>
          <p:nvPr/>
        </p:nvSpPr>
        <p:spPr>
          <a:xfrm>
            <a:off x="6927923" y="1751469"/>
            <a:ext cx="1353713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ALIMENTAÇÃO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3181982-1710-47DF-B4EB-5588C3B89D5B}"/>
              </a:ext>
            </a:extLst>
          </p:cNvPr>
          <p:cNvSpPr/>
          <p:nvPr/>
        </p:nvSpPr>
        <p:spPr>
          <a:xfrm>
            <a:off x="6332047" y="4207615"/>
            <a:ext cx="2545467" cy="103127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AB3FFF4C-F0C3-42D7-AD1F-46F9A2A91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6016" y="1783946"/>
            <a:ext cx="2370990" cy="237099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8AE798B9-DEB9-49C3-BE71-5497840CB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8707" y="1849019"/>
            <a:ext cx="2457780" cy="2457780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9B679E7A-B9A0-4064-8EF6-263AC41FC51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66176"/>
          <a:stretch/>
        </p:blipFill>
        <p:spPr>
          <a:xfrm>
            <a:off x="8730384" y="4711496"/>
            <a:ext cx="358850" cy="36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5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2" grpId="0" animBg="1"/>
      <p:bldP spid="765" grpId="0"/>
      <p:bldP spid="20" grpId="0" animBg="1"/>
      <p:bldP spid="23" grpId="0" animBg="1"/>
      <p:bldP spid="24" grpId="0"/>
      <p:bldP spid="25" grpId="0" animBg="1"/>
      <p:bldP spid="27" grpId="0" animBg="1"/>
      <p:bldP spid="28" grpId="0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4"/>
          <p:cNvSpPr/>
          <p:nvPr/>
        </p:nvSpPr>
        <p:spPr>
          <a:xfrm rot="10800000" flipH="1">
            <a:off x="266485" y="1620256"/>
            <a:ext cx="2545467" cy="2682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A7410CF-FEBF-4486-9A85-4A23E21A4139}"/>
              </a:ext>
            </a:extLst>
          </p:cNvPr>
          <p:cNvSpPr/>
          <p:nvPr/>
        </p:nvSpPr>
        <p:spPr>
          <a:xfrm>
            <a:off x="0" y="0"/>
            <a:ext cx="9144000" cy="1093155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764" name="Google Shape;764;p64"/>
          <p:cNvSpPr txBox="1">
            <a:spLocks noGrp="1"/>
          </p:cNvSpPr>
          <p:nvPr>
            <p:ph type="title"/>
          </p:nvPr>
        </p:nvSpPr>
        <p:spPr>
          <a:xfrm>
            <a:off x="112349" y="383149"/>
            <a:ext cx="2146953" cy="4487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IDEIA ATUAL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6092204-FADB-4612-A467-1EFBE7F27C47}"/>
              </a:ext>
            </a:extLst>
          </p:cNvPr>
          <p:cNvSpPr/>
          <p:nvPr/>
        </p:nvSpPr>
        <p:spPr>
          <a:xfrm>
            <a:off x="266484" y="4207615"/>
            <a:ext cx="2545467" cy="103127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48145DA0-98DA-4544-A870-CC152F5F2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55" y="1963855"/>
            <a:ext cx="2333124" cy="2333124"/>
          </a:xfrm>
          <a:prstGeom prst="rect">
            <a:avLst/>
          </a:prstGeom>
        </p:spPr>
      </p:pic>
      <p:sp>
        <p:nvSpPr>
          <p:cNvPr id="23" name="Google Shape;762;p64">
            <a:extLst>
              <a:ext uri="{FF2B5EF4-FFF2-40B4-BE49-F238E27FC236}">
                <a16:creationId xmlns:a16="http://schemas.microsoft.com/office/drawing/2014/main" id="{05D9B4F1-8019-426D-BB50-786A3669111B}"/>
              </a:ext>
            </a:extLst>
          </p:cNvPr>
          <p:cNvSpPr/>
          <p:nvPr/>
        </p:nvSpPr>
        <p:spPr>
          <a:xfrm rot="10800000" flipH="1">
            <a:off x="3288775" y="1628141"/>
            <a:ext cx="2545467" cy="2682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3E00FF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765;p64">
            <a:extLst>
              <a:ext uri="{FF2B5EF4-FFF2-40B4-BE49-F238E27FC236}">
                <a16:creationId xmlns:a16="http://schemas.microsoft.com/office/drawing/2014/main" id="{02A75E8D-07DE-4E61-91C9-83E3632B0B68}"/>
              </a:ext>
            </a:extLst>
          </p:cNvPr>
          <p:cNvSpPr txBox="1">
            <a:spLocks/>
          </p:cNvSpPr>
          <p:nvPr/>
        </p:nvSpPr>
        <p:spPr>
          <a:xfrm>
            <a:off x="4013240" y="1751469"/>
            <a:ext cx="1096541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VESTUÁRIO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964F800-E29D-4C96-9978-ECDF75C183C9}"/>
              </a:ext>
            </a:extLst>
          </p:cNvPr>
          <p:cNvSpPr/>
          <p:nvPr/>
        </p:nvSpPr>
        <p:spPr>
          <a:xfrm>
            <a:off x="3288774" y="4215500"/>
            <a:ext cx="2545467" cy="103127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27" name="Google Shape;762;p64">
            <a:extLst>
              <a:ext uri="{FF2B5EF4-FFF2-40B4-BE49-F238E27FC236}">
                <a16:creationId xmlns:a16="http://schemas.microsoft.com/office/drawing/2014/main" id="{43415277-AA9D-4319-8F92-7F431942E46B}"/>
              </a:ext>
            </a:extLst>
          </p:cNvPr>
          <p:cNvSpPr/>
          <p:nvPr/>
        </p:nvSpPr>
        <p:spPr>
          <a:xfrm rot="10800000" flipH="1">
            <a:off x="6332048" y="1620256"/>
            <a:ext cx="2545467" cy="2682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765;p64">
            <a:extLst>
              <a:ext uri="{FF2B5EF4-FFF2-40B4-BE49-F238E27FC236}">
                <a16:creationId xmlns:a16="http://schemas.microsoft.com/office/drawing/2014/main" id="{49037C3C-C230-4D36-BBF1-7D59ED03A6BD}"/>
              </a:ext>
            </a:extLst>
          </p:cNvPr>
          <p:cNvSpPr txBox="1">
            <a:spLocks/>
          </p:cNvSpPr>
          <p:nvPr/>
        </p:nvSpPr>
        <p:spPr>
          <a:xfrm>
            <a:off x="6927923" y="1751469"/>
            <a:ext cx="1353713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ALIMENTAÇÃO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3181982-1710-47DF-B4EB-5588C3B89D5B}"/>
              </a:ext>
            </a:extLst>
          </p:cNvPr>
          <p:cNvSpPr/>
          <p:nvPr/>
        </p:nvSpPr>
        <p:spPr>
          <a:xfrm>
            <a:off x="6332047" y="4207615"/>
            <a:ext cx="2545467" cy="103127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AB3FFF4C-F0C3-42D7-AD1F-46F9A2A91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6016" y="1783946"/>
            <a:ext cx="2370990" cy="237099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8AE798B9-DEB9-49C3-BE71-5497840CB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8707" y="1849019"/>
            <a:ext cx="2457780" cy="2457780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9B679E7A-B9A0-4064-8EF6-263AC41FC51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66176"/>
          <a:stretch/>
        </p:blipFill>
        <p:spPr>
          <a:xfrm>
            <a:off x="8730384" y="4711496"/>
            <a:ext cx="358850" cy="362951"/>
          </a:xfrm>
          <a:prstGeom prst="rect">
            <a:avLst/>
          </a:prstGeom>
        </p:spPr>
      </p:pic>
      <p:sp>
        <p:nvSpPr>
          <p:cNvPr id="22" name="Google Shape;765;p64">
            <a:extLst>
              <a:ext uri="{FF2B5EF4-FFF2-40B4-BE49-F238E27FC236}">
                <a16:creationId xmlns:a16="http://schemas.microsoft.com/office/drawing/2014/main" id="{DA572C75-C72A-4754-A079-C1AEA96ACB3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95293" y="1751469"/>
            <a:ext cx="887847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SERVIÇO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006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4C7669-8066-4F09-AB7E-ECFD771ED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8" name="Imagem 17" descr="Diagrama&#10;&#10;Descrição gerada automaticamente">
            <a:extLst>
              <a:ext uri="{FF2B5EF4-FFF2-40B4-BE49-F238E27FC236}">
                <a16:creationId xmlns:a16="http://schemas.microsoft.com/office/drawing/2014/main" id="{9733530F-A414-4E87-AEB6-808640C16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2"/>
            <a:ext cx="9144003" cy="5143502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1AED92E9-E0D7-4231-9AC1-32C01609CB23}"/>
              </a:ext>
            </a:extLst>
          </p:cNvPr>
          <p:cNvSpPr/>
          <p:nvPr/>
        </p:nvSpPr>
        <p:spPr>
          <a:xfrm>
            <a:off x="0" y="0"/>
            <a:ext cx="9144000" cy="712381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16" name="Google Shape;359;p44">
            <a:extLst>
              <a:ext uri="{FF2B5EF4-FFF2-40B4-BE49-F238E27FC236}">
                <a16:creationId xmlns:a16="http://schemas.microsoft.com/office/drawing/2014/main" id="{F6B73BBE-8C25-4AF8-9D2E-A50F78AB6186}"/>
              </a:ext>
            </a:extLst>
          </p:cNvPr>
          <p:cNvSpPr txBox="1">
            <a:spLocks/>
          </p:cNvSpPr>
          <p:nvPr/>
        </p:nvSpPr>
        <p:spPr>
          <a:xfrm>
            <a:off x="155544" y="160862"/>
            <a:ext cx="74898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800">
                <a:solidFill>
                  <a:schemeClr val="bg1"/>
                </a:solidFill>
              </a:rPr>
              <a:t>DIAGRAMA DE SOLUÇÃO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A2440BA6-A9A5-4D1E-BDB6-0FBEA055B8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6176"/>
          <a:stretch/>
        </p:blipFill>
        <p:spPr>
          <a:xfrm>
            <a:off x="8744363" y="4717784"/>
            <a:ext cx="358850" cy="36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2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49">
            <a:extLst>
              <a:ext uri="{FF2B5EF4-FFF2-40B4-BE49-F238E27FC236}">
                <a16:creationId xmlns:a16="http://schemas.microsoft.com/office/drawing/2014/main" id="{B84D4CA8-0A9E-40F0-B0AA-22295BCA060A}"/>
              </a:ext>
            </a:extLst>
          </p:cNvPr>
          <p:cNvSpPr/>
          <p:nvPr/>
        </p:nvSpPr>
        <p:spPr>
          <a:xfrm>
            <a:off x="0" y="436840"/>
            <a:ext cx="9144000" cy="7123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      </a:t>
            </a:r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A08D31E-798D-4DF2-9EB1-D1141370D361}"/>
              </a:ext>
            </a:extLst>
          </p:cNvPr>
          <p:cNvSpPr/>
          <p:nvPr/>
        </p:nvSpPr>
        <p:spPr>
          <a:xfrm>
            <a:off x="0" y="0"/>
            <a:ext cx="9144000" cy="712381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17" name="Google Shape;359;p44">
            <a:extLst>
              <a:ext uri="{FF2B5EF4-FFF2-40B4-BE49-F238E27FC236}">
                <a16:creationId xmlns:a16="http://schemas.microsoft.com/office/drawing/2014/main" id="{756338A6-BF21-4162-8781-FD76CB4189B0}"/>
              </a:ext>
            </a:extLst>
          </p:cNvPr>
          <p:cNvSpPr txBox="1">
            <a:spLocks/>
          </p:cNvSpPr>
          <p:nvPr/>
        </p:nvSpPr>
        <p:spPr>
          <a:xfrm>
            <a:off x="155544" y="160862"/>
            <a:ext cx="74898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DESENHO DE SOLUÇÃO</a:t>
            </a:r>
          </a:p>
        </p:txBody>
      </p:sp>
      <p:sp>
        <p:nvSpPr>
          <p:cNvPr id="18" name="Fluxograma: Disco Magnético 17">
            <a:extLst>
              <a:ext uri="{FF2B5EF4-FFF2-40B4-BE49-F238E27FC236}">
                <a16:creationId xmlns:a16="http://schemas.microsoft.com/office/drawing/2014/main" id="{660B51E5-2DE0-4B41-BA04-D52EA095AEB8}"/>
              </a:ext>
            </a:extLst>
          </p:cNvPr>
          <p:cNvSpPr/>
          <p:nvPr/>
        </p:nvSpPr>
        <p:spPr>
          <a:xfrm>
            <a:off x="1528665" y="1009540"/>
            <a:ext cx="1671397" cy="1457790"/>
          </a:xfrm>
          <a:prstGeom prst="flowChartMagneticDisk">
            <a:avLst/>
          </a:prstGeom>
          <a:solidFill>
            <a:srgbClr val="8A65FF"/>
          </a:solidFill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9BFCF4DA-D735-4CF6-9095-CE66E54E7AA0}"/>
              </a:ext>
            </a:extLst>
          </p:cNvPr>
          <p:cNvGrpSpPr/>
          <p:nvPr/>
        </p:nvGrpSpPr>
        <p:grpSpPr>
          <a:xfrm>
            <a:off x="5243746" y="1010682"/>
            <a:ext cx="1843465" cy="1487507"/>
            <a:chOff x="8843374" y="1501253"/>
            <a:chExt cx="2376264" cy="2016224"/>
          </a:xfrm>
          <a:solidFill>
            <a:srgbClr val="DAD2F1"/>
          </a:solidFill>
        </p:grpSpPr>
        <p:sp>
          <p:nvSpPr>
            <p:cNvPr id="20" name="Retângulo 20">
              <a:extLst>
                <a:ext uri="{FF2B5EF4-FFF2-40B4-BE49-F238E27FC236}">
                  <a16:creationId xmlns:a16="http://schemas.microsoft.com/office/drawing/2014/main" id="{4DABE777-8EB9-419B-BE0B-9B410806C2ED}"/>
                </a:ext>
              </a:extLst>
            </p:cNvPr>
            <p:cNvSpPr/>
            <p:nvPr/>
          </p:nvSpPr>
          <p:spPr>
            <a:xfrm>
              <a:off x="8843374" y="1501253"/>
              <a:ext cx="2376264" cy="2016224"/>
            </a:xfrm>
            <a:prstGeom prst="rect">
              <a:avLst/>
            </a:prstGeom>
            <a:grpFill/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32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Retângulo 21">
              <a:extLst>
                <a:ext uri="{FF2B5EF4-FFF2-40B4-BE49-F238E27FC236}">
                  <a16:creationId xmlns:a16="http://schemas.microsoft.com/office/drawing/2014/main" id="{1233EBD3-925E-4275-9562-AB89F9780555}"/>
                </a:ext>
              </a:extLst>
            </p:cNvPr>
            <p:cNvSpPr/>
            <p:nvPr/>
          </p:nvSpPr>
          <p:spPr>
            <a:xfrm>
              <a:off x="8843374" y="1593542"/>
              <a:ext cx="2376264" cy="959496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pt-BR" sz="1600" b="1" dirty="0">
                  <a:solidFill>
                    <a:schemeClr val="tx1"/>
                  </a:solidFill>
                </a:rPr>
                <a:t>Microservice</a:t>
              </a:r>
            </a:p>
            <a:p>
              <a:pPr lvl="0" algn="ctr">
                <a:defRPr/>
              </a:pPr>
              <a:r>
                <a:rPr lang="pt-BR" sz="1200" dirty="0">
                  <a:solidFill>
                    <a:schemeClr val="tx1"/>
                  </a:solidFill>
                </a:rPr>
                <a:t>[Container: Spring Boot]</a:t>
              </a:r>
            </a:p>
          </p:txBody>
        </p:sp>
        <p:sp>
          <p:nvSpPr>
            <p:cNvPr id="22" name="Retângulo 20">
              <a:extLst>
                <a:ext uri="{FF2B5EF4-FFF2-40B4-BE49-F238E27FC236}">
                  <a16:creationId xmlns:a16="http://schemas.microsoft.com/office/drawing/2014/main" id="{5068C83C-F57F-4F1A-A3F4-B292211FA594}"/>
                </a:ext>
              </a:extLst>
            </p:cNvPr>
            <p:cNvSpPr/>
            <p:nvPr/>
          </p:nvSpPr>
          <p:spPr>
            <a:xfrm>
              <a:off x="8843374" y="2591199"/>
              <a:ext cx="2307051" cy="62575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pt-BR" sz="1200" dirty="0">
                  <a:solidFill>
                    <a:schemeClr val="tx1"/>
                  </a:solidFill>
                </a:rPr>
                <a:t>Aplicação de cadastros e relatórios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Retângulo 20">
            <a:extLst>
              <a:ext uri="{FF2B5EF4-FFF2-40B4-BE49-F238E27FC236}">
                <a16:creationId xmlns:a16="http://schemas.microsoft.com/office/drawing/2014/main" id="{80028C84-C402-4AF2-8360-509340821506}"/>
              </a:ext>
            </a:extLst>
          </p:cNvPr>
          <p:cNvSpPr/>
          <p:nvPr/>
        </p:nvSpPr>
        <p:spPr>
          <a:xfrm>
            <a:off x="1307832" y="1049947"/>
            <a:ext cx="2082983" cy="704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pt-BR" sz="1600" b="1" dirty="0">
                <a:solidFill>
                  <a:prstClr val="white"/>
                </a:solidFill>
              </a:rPr>
              <a:t>Database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pt-BR" sz="1200" dirty="0">
                <a:solidFill>
                  <a:prstClr val="white"/>
                </a:solidFill>
              </a:rPr>
              <a:t>[Container: Azure]</a:t>
            </a:r>
          </a:p>
        </p:txBody>
      </p:sp>
      <p:sp>
        <p:nvSpPr>
          <p:cNvPr id="24" name="Retângulo 20">
            <a:extLst>
              <a:ext uri="{FF2B5EF4-FFF2-40B4-BE49-F238E27FC236}">
                <a16:creationId xmlns:a16="http://schemas.microsoft.com/office/drawing/2014/main" id="{97775539-0784-4F45-9A1B-22C1DA1243DF}"/>
              </a:ext>
            </a:extLst>
          </p:cNvPr>
          <p:cNvSpPr/>
          <p:nvPr/>
        </p:nvSpPr>
        <p:spPr>
          <a:xfrm>
            <a:off x="1449626" y="1889298"/>
            <a:ext cx="17993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pt-BR" sz="1200" dirty="0">
                <a:solidFill>
                  <a:prstClr val="white"/>
                </a:solidFill>
              </a:rPr>
              <a:t>Armazena os dados dos clientes</a:t>
            </a:r>
            <a:endParaRPr lang="pt-BR" sz="1000" dirty="0">
              <a:solidFill>
                <a:prstClr val="white"/>
              </a:solidFill>
            </a:endParaRPr>
          </a:p>
        </p:txBody>
      </p:sp>
      <p:cxnSp>
        <p:nvCxnSpPr>
          <p:cNvPr id="25" name="Conector de Seta Reta 107">
            <a:extLst>
              <a:ext uri="{FF2B5EF4-FFF2-40B4-BE49-F238E27FC236}">
                <a16:creationId xmlns:a16="http://schemas.microsoft.com/office/drawing/2014/main" id="{54C6F3E7-9454-4051-864E-EC7D93676A86}"/>
              </a:ext>
            </a:extLst>
          </p:cNvPr>
          <p:cNvCxnSpPr>
            <a:cxnSpLocks/>
            <a:endCxn id="18" idx="4"/>
          </p:cNvCxnSpPr>
          <p:nvPr/>
        </p:nvCxnSpPr>
        <p:spPr>
          <a:xfrm flipH="1">
            <a:off x="3200062" y="1737926"/>
            <a:ext cx="2043684" cy="509"/>
          </a:xfrm>
          <a:prstGeom prst="straightConnector1">
            <a:avLst/>
          </a:prstGeom>
          <a:ln w="19050">
            <a:solidFill>
              <a:schemeClr val="bg1">
                <a:lumMod val="10000"/>
              </a:schemeClr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36">
            <a:extLst>
              <a:ext uri="{FF2B5EF4-FFF2-40B4-BE49-F238E27FC236}">
                <a16:creationId xmlns:a16="http://schemas.microsoft.com/office/drawing/2014/main" id="{762DA179-2FD3-403C-8ACD-09FD2FCFBD93}"/>
              </a:ext>
            </a:extLst>
          </p:cNvPr>
          <p:cNvGrpSpPr/>
          <p:nvPr/>
        </p:nvGrpSpPr>
        <p:grpSpPr>
          <a:xfrm>
            <a:off x="5107857" y="3322569"/>
            <a:ext cx="2056220" cy="1520533"/>
            <a:chOff x="7077677" y="4654462"/>
            <a:chExt cx="2566459" cy="2016225"/>
          </a:xfrm>
        </p:grpSpPr>
        <p:grpSp>
          <p:nvGrpSpPr>
            <p:cNvPr id="27" name="Group 22">
              <a:extLst>
                <a:ext uri="{FF2B5EF4-FFF2-40B4-BE49-F238E27FC236}">
                  <a16:creationId xmlns:a16="http://schemas.microsoft.com/office/drawing/2014/main" id="{BA85BC55-7DE2-47BA-BEB6-D770C347C1B4}"/>
                </a:ext>
              </a:extLst>
            </p:cNvPr>
            <p:cNvGrpSpPr/>
            <p:nvPr/>
          </p:nvGrpSpPr>
          <p:grpSpPr>
            <a:xfrm>
              <a:off x="7149338" y="4654462"/>
              <a:ext cx="2463283" cy="2016225"/>
              <a:chOff x="8392958" y="3891083"/>
              <a:chExt cx="3276202" cy="2212133"/>
            </a:xfrm>
          </p:grpSpPr>
          <p:sp>
            <p:nvSpPr>
              <p:cNvPr id="30" name="Retângulo 6">
                <a:extLst>
                  <a:ext uri="{FF2B5EF4-FFF2-40B4-BE49-F238E27FC236}">
                    <a16:creationId xmlns:a16="http://schemas.microsoft.com/office/drawing/2014/main" id="{38B8838C-AA0F-421B-AEDF-AA86944D8106}"/>
                  </a:ext>
                </a:extLst>
              </p:cNvPr>
              <p:cNvSpPr/>
              <p:nvPr/>
            </p:nvSpPr>
            <p:spPr>
              <a:xfrm>
                <a:off x="8392958" y="3891083"/>
                <a:ext cx="3276202" cy="2212133"/>
              </a:xfrm>
              <a:prstGeom prst="rect">
                <a:avLst/>
              </a:prstGeom>
              <a:solidFill>
                <a:srgbClr val="DAD2F1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32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1" name="Retângulo 6">
                <a:extLst>
                  <a:ext uri="{FF2B5EF4-FFF2-40B4-BE49-F238E27FC236}">
                    <a16:creationId xmlns:a16="http://schemas.microsoft.com/office/drawing/2014/main" id="{BC9997C0-1904-461E-BDC4-0234C744EE94}"/>
                  </a:ext>
                </a:extLst>
              </p:cNvPr>
              <p:cNvSpPr/>
              <p:nvPr/>
            </p:nvSpPr>
            <p:spPr>
              <a:xfrm>
                <a:off x="8464949" y="3959113"/>
                <a:ext cx="2577005" cy="226901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32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2" name="Multiply 18">
                <a:extLst>
                  <a:ext uri="{FF2B5EF4-FFF2-40B4-BE49-F238E27FC236}">
                    <a16:creationId xmlns:a16="http://schemas.microsoft.com/office/drawing/2014/main" id="{19B420EF-A246-4D3D-86C0-E68FBEF2F2E3}"/>
                  </a:ext>
                </a:extLst>
              </p:cNvPr>
              <p:cNvSpPr/>
              <p:nvPr/>
            </p:nvSpPr>
            <p:spPr>
              <a:xfrm>
                <a:off x="11309204" y="3924647"/>
                <a:ext cx="288032" cy="295831"/>
              </a:xfrm>
              <a:prstGeom prst="mathMultiply">
                <a:avLst/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32"/>
              </a:p>
            </p:txBody>
          </p:sp>
          <p:sp>
            <p:nvSpPr>
              <p:cNvPr id="33" name="Circular Arrow 19">
                <a:extLst>
                  <a:ext uri="{FF2B5EF4-FFF2-40B4-BE49-F238E27FC236}">
                    <a16:creationId xmlns:a16="http://schemas.microsoft.com/office/drawing/2014/main" id="{86C715A2-66C0-4667-8133-AF3AD42AE950}"/>
                  </a:ext>
                </a:extLst>
              </p:cNvPr>
              <p:cNvSpPr/>
              <p:nvPr/>
            </p:nvSpPr>
            <p:spPr>
              <a:xfrm rot="16500000">
                <a:off x="11158829" y="3927941"/>
                <a:ext cx="216000" cy="288000"/>
              </a:xfrm>
              <a:prstGeom prst="circularArrow">
                <a:avLst/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32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Retângulo 20">
              <a:extLst>
                <a:ext uri="{FF2B5EF4-FFF2-40B4-BE49-F238E27FC236}">
                  <a16:creationId xmlns:a16="http://schemas.microsoft.com/office/drawing/2014/main" id="{5B017A3A-B18A-44FD-9938-D26B51DE1976}"/>
                </a:ext>
              </a:extLst>
            </p:cNvPr>
            <p:cNvSpPr/>
            <p:nvPr/>
          </p:nvSpPr>
          <p:spPr>
            <a:xfrm>
              <a:off x="7077677" y="4922489"/>
              <a:ext cx="2566458" cy="712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pt-BR" sz="1600" b="1" dirty="0">
                  <a:solidFill>
                    <a:schemeClr val="tx1"/>
                  </a:solidFill>
                </a:rPr>
                <a:t>ClientSide Web</a:t>
              </a:r>
            </a:p>
            <a:p>
              <a:pPr lvl="0" algn="ctr">
                <a:defRPr/>
              </a:pPr>
              <a:r>
                <a:rPr lang="pt-BR" dirty="0">
                  <a:solidFill>
                    <a:schemeClr val="tx1"/>
                  </a:solidFill>
                </a:rPr>
                <a:t>[Container: React]</a:t>
              </a:r>
            </a:p>
          </p:txBody>
        </p:sp>
        <p:sp>
          <p:nvSpPr>
            <p:cNvPr id="29" name="Retângulo 20">
              <a:extLst>
                <a:ext uri="{FF2B5EF4-FFF2-40B4-BE49-F238E27FC236}">
                  <a16:creationId xmlns:a16="http://schemas.microsoft.com/office/drawing/2014/main" id="{3C4B1525-EE70-44D0-AF63-FBA760D84C8B}"/>
                </a:ext>
              </a:extLst>
            </p:cNvPr>
            <p:cNvSpPr/>
            <p:nvPr/>
          </p:nvSpPr>
          <p:spPr>
            <a:xfrm>
              <a:off x="7077678" y="5736658"/>
              <a:ext cx="2566458" cy="7958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pt-BR" sz="1100" dirty="0">
                  <a:solidFill>
                    <a:schemeClr val="tx1"/>
                  </a:solidFill>
                </a:rPr>
                <a:t>Dashboard que faz a gestão dos dados, cadastros de produto, alimento, serviço</a:t>
              </a:r>
            </a:p>
          </p:txBody>
        </p:sp>
      </p:grpSp>
      <p:cxnSp>
        <p:nvCxnSpPr>
          <p:cNvPr id="34" name="Conector de Seta Reta 107">
            <a:extLst>
              <a:ext uri="{FF2B5EF4-FFF2-40B4-BE49-F238E27FC236}">
                <a16:creationId xmlns:a16="http://schemas.microsoft.com/office/drawing/2014/main" id="{BD88F5A6-8C67-49C0-BF7C-0942C0CA3F55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165479" y="2498189"/>
            <a:ext cx="0" cy="807080"/>
          </a:xfrm>
          <a:prstGeom prst="straightConnector1">
            <a:avLst/>
          </a:prstGeom>
          <a:ln w="19050">
            <a:solidFill>
              <a:schemeClr val="bg1">
                <a:lumMod val="10000"/>
              </a:schemeClr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áfico 34">
            <a:extLst>
              <a:ext uri="{FF2B5EF4-FFF2-40B4-BE49-F238E27FC236}">
                <a16:creationId xmlns:a16="http://schemas.microsoft.com/office/drawing/2014/main" id="{D1CCC073-E6C2-4EAE-8F65-434CA6CFED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6176"/>
          <a:stretch/>
        </p:blipFill>
        <p:spPr>
          <a:xfrm>
            <a:off x="8744363" y="4717784"/>
            <a:ext cx="358850" cy="36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77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1">
            <a:extLst>
              <a:ext uri="{FF2B5EF4-FFF2-40B4-BE49-F238E27FC236}">
                <a16:creationId xmlns:a16="http://schemas.microsoft.com/office/drawing/2014/main" id="{1F05081D-4E07-47B3-9E63-2F0E134A7C42}"/>
              </a:ext>
            </a:extLst>
          </p:cNvPr>
          <p:cNvSpPr/>
          <p:nvPr/>
        </p:nvSpPr>
        <p:spPr>
          <a:xfrm>
            <a:off x="-43131" y="0"/>
            <a:ext cx="5078801" cy="51469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1">
            <a:extLst>
              <a:ext uri="{FF2B5EF4-FFF2-40B4-BE49-F238E27FC236}">
                <a16:creationId xmlns:a16="http://schemas.microsoft.com/office/drawing/2014/main" id="{98B3379D-B2D1-4B45-8150-4ED9BFA3BA71}"/>
              </a:ext>
            </a:extLst>
          </p:cNvPr>
          <p:cNvSpPr/>
          <p:nvPr/>
        </p:nvSpPr>
        <p:spPr>
          <a:xfrm>
            <a:off x="-75481" y="539151"/>
            <a:ext cx="1628236" cy="671971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Google Shape;359;p44">
            <a:extLst>
              <a:ext uri="{FF2B5EF4-FFF2-40B4-BE49-F238E27FC236}">
                <a16:creationId xmlns:a16="http://schemas.microsoft.com/office/drawing/2014/main" id="{F6A3766E-1B26-4CF4-AE0B-EB96099BC687}"/>
              </a:ext>
            </a:extLst>
          </p:cNvPr>
          <p:cNvSpPr txBox="1">
            <a:spLocks/>
          </p:cNvSpPr>
          <p:nvPr/>
        </p:nvSpPr>
        <p:spPr>
          <a:xfrm>
            <a:off x="63419" y="630182"/>
            <a:ext cx="126653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800">
                <a:solidFill>
                  <a:schemeClr val="bg1"/>
                </a:solidFill>
              </a:rPr>
              <a:t>MER</a:t>
            </a:r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1C87846C-B9C0-404A-9EF3-96E4FDF5DE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6176"/>
          <a:stretch/>
        </p:blipFill>
        <p:spPr>
          <a:xfrm>
            <a:off x="8744363" y="4717784"/>
            <a:ext cx="358850" cy="36295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67CCBA7-0E5D-891C-EBB4-14F2069F8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770" y="0"/>
            <a:ext cx="7130459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 txBox="1">
            <a:spLocks noGrp="1"/>
          </p:cNvSpPr>
          <p:nvPr>
            <p:ph type="title" idx="4"/>
          </p:nvPr>
        </p:nvSpPr>
        <p:spPr>
          <a:xfrm>
            <a:off x="720000" y="3949103"/>
            <a:ext cx="23613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15.6%</a:t>
            </a:r>
            <a:endParaRPr sz="2400" dirty="0"/>
          </a:p>
        </p:txBody>
      </p:sp>
      <p:sp>
        <p:nvSpPr>
          <p:cNvPr id="451" name="Google Shape;451;p50"/>
          <p:cNvSpPr txBox="1">
            <a:spLocks noGrp="1"/>
          </p:cNvSpPr>
          <p:nvPr>
            <p:ph type="title" idx="5"/>
          </p:nvPr>
        </p:nvSpPr>
        <p:spPr>
          <a:xfrm>
            <a:off x="3545721" y="3949103"/>
            <a:ext cx="23613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52%</a:t>
            </a:r>
            <a:endParaRPr sz="2400"/>
          </a:p>
        </p:txBody>
      </p:sp>
      <p:sp>
        <p:nvSpPr>
          <p:cNvPr id="454" name="Google Shape;454;p50"/>
          <p:cNvSpPr txBox="1">
            <a:spLocks noGrp="1"/>
          </p:cNvSpPr>
          <p:nvPr>
            <p:ph type="title" idx="6"/>
          </p:nvPr>
        </p:nvSpPr>
        <p:spPr>
          <a:xfrm>
            <a:off x="6394539" y="3949103"/>
            <a:ext cx="23613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32.4%</a:t>
            </a:r>
            <a:endParaRPr sz="2400" dirty="0"/>
          </a:p>
        </p:txBody>
      </p:sp>
      <p:sp>
        <p:nvSpPr>
          <p:cNvPr id="455" name="Google Shape;455;p50"/>
          <p:cNvSpPr/>
          <p:nvPr/>
        </p:nvSpPr>
        <p:spPr>
          <a:xfrm>
            <a:off x="1395792" y="2879372"/>
            <a:ext cx="943782" cy="943956"/>
          </a:xfrm>
          <a:prstGeom prst="donut">
            <a:avLst>
              <a:gd name="adj" fmla="val 11198"/>
            </a:avLst>
          </a:prstGeom>
          <a:solidFill>
            <a:srgbClr val="DAD2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0"/>
          <p:cNvSpPr/>
          <p:nvPr/>
        </p:nvSpPr>
        <p:spPr>
          <a:xfrm>
            <a:off x="1395793" y="2879400"/>
            <a:ext cx="943782" cy="943782"/>
          </a:xfrm>
          <a:prstGeom prst="blockArc">
            <a:avLst>
              <a:gd name="adj1" fmla="val 16217733"/>
              <a:gd name="adj2" fmla="val 19826329"/>
              <a:gd name="adj3" fmla="val 11108"/>
            </a:avLst>
          </a:prstGeom>
          <a:solidFill>
            <a:srgbClr val="3E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50"/>
          <p:cNvSpPr/>
          <p:nvPr/>
        </p:nvSpPr>
        <p:spPr>
          <a:xfrm>
            <a:off x="4221407" y="2879197"/>
            <a:ext cx="943956" cy="944131"/>
          </a:xfrm>
          <a:prstGeom prst="donut">
            <a:avLst>
              <a:gd name="adj" fmla="val 11198"/>
            </a:avLst>
          </a:prstGeom>
          <a:solidFill>
            <a:srgbClr val="DAD2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50"/>
          <p:cNvSpPr/>
          <p:nvPr/>
        </p:nvSpPr>
        <p:spPr>
          <a:xfrm>
            <a:off x="4221408" y="2879226"/>
            <a:ext cx="943956" cy="943956"/>
          </a:xfrm>
          <a:prstGeom prst="blockArc">
            <a:avLst>
              <a:gd name="adj1" fmla="val 16217733"/>
              <a:gd name="adj2" fmla="val 6038242"/>
              <a:gd name="adj3" fmla="val 11405"/>
            </a:avLst>
          </a:prstGeom>
          <a:solidFill>
            <a:srgbClr val="3E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50"/>
          <p:cNvSpPr/>
          <p:nvPr/>
        </p:nvSpPr>
        <p:spPr>
          <a:xfrm>
            <a:off x="7047201" y="2908817"/>
            <a:ext cx="943783" cy="943957"/>
          </a:xfrm>
          <a:prstGeom prst="donut">
            <a:avLst>
              <a:gd name="adj" fmla="val 11198"/>
            </a:avLst>
          </a:prstGeom>
          <a:solidFill>
            <a:srgbClr val="DAD2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0"/>
          <p:cNvSpPr/>
          <p:nvPr/>
        </p:nvSpPr>
        <p:spPr>
          <a:xfrm>
            <a:off x="7047202" y="2908845"/>
            <a:ext cx="943783" cy="943783"/>
          </a:xfrm>
          <a:prstGeom prst="blockArc">
            <a:avLst>
              <a:gd name="adj1" fmla="val 16217733"/>
              <a:gd name="adj2" fmla="val 2170451"/>
              <a:gd name="adj3" fmla="val 10761"/>
            </a:avLst>
          </a:prstGeom>
          <a:solidFill>
            <a:srgbClr val="3E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0B7930F-094C-48E1-B64F-67BB8E6F7E8B}"/>
              </a:ext>
            </a:extLst>
          </p:cNvPr>
          <p:cNvSpPr/>
          <p:nvPr/>
        </p:nvSpPr>
        <p:spPr>
          <a:xfrm>
            <a:off x="0" y="0"/>
            <a:ext cx="9144000" cy="734797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27DD30C-34E4-40EE-A97E-3BDCA2B93537}"/>
              </a:ext>
            </a:extLst>
          </p:cNvPr>
          <p:cNvSpPr txBox="1"/>
          <p:nvPr/>
        </p:nvSpPr>
        <p:spPr>
          <a:xfrm>
            <a:off x="1703815" y="3103797"/>
            <a:ext cx="350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jalla One"/>
                <a:sym typeface="Fjalla One"/>
              </a:rPr>
              <a:t>1</a:t>
            </a:r>
            <a:endParaRPr lang="pt-BR">
              <a:solidFill>
                <a:schemeClr val="accent1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A83ABD5-2C01-408E-81D4-A0216B023C4A}"/>
              </a:ext>
            </a:extLst>
          </p:cNvPr>
          <p:cNvSpPr txBox="1"/>
          <p:nvPr/>
        </p:nvSpPr>
        <p:spPr>
          <a:xfrm>
            <a:off x="4509681" y="3103797"/>
            <a:ext cx="3674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jalla One"/>
                <a:sym typeface="Fjalla One"/>
              </a:rPr>
              <a:t>2</a:t>
            </a:r>
            <a:endParaRPr lang="pt-BR">
              <a:solidFill>
                <a:schemeClr val="accent1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BBEF4AE-9C20-4DCF-8BDB-7AB60D02735B}"/>
              </a:ext>
            </a:extLst>
          </p:cNvPr>
          <p:cNvSpPr txBox="1"/>
          <p:nvPr/>
        </p:nvSpPr>
        <p:spPr>
          <a:xfrm>
            <a:off x="7331380" y="3133445"/>
            <a:ext cx="3754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jalla One"/>
                <a:sym typeface="Fjalla One"/>
              </a:rPr>
              <a:t>3</a:t>
            </a:r>
            <a:endParaRPr lang="pt-BR">
              <a:solidFill>
                <a:schemeClr val="accent1"/>
              </a:solidFill>
            </a:endParaRPr>
          </a:p>
        </p:txBody>
      </p:sp>
      <p:sp>
        <p:nvSpPr>
          <p:cNvPr id="40" name="Google Shape;359;p44">
            <a:extLst>
              <a:ext uri="{FF2B5EF4-FFF2-40B4-BE49-F238E27FC236}">
                <a16:creationId xmlns:a16="http://schemas.microsoft.com/office/drawing/2014/main" id="{513047CB-BD8F-4C93-87CC-DA799B98317D}"/>
              </a:ext>
            </a:extLst>
          </p:cNvPr>
          <p:cNvSpPr txBox="1">
            <a:spLocks/>
          </p:cNvSpPr>
          <p:nvPr/>
        </p:nvSpPr>
        <p:spPr>
          <a:xfrm>
            <a:off x="286984" y="7304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800" dirty="0">
                <a:solidFill>
                  <a:schemeClr val="bg1"/>
                </a:solidFill>
              </a:rPr>
              <a:t>PESQUISA DE CAMPO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15746E-5F9C-49C8-822A-A503AA9DE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22" y="1329749"/>
            <a:ext cx="2398140" cy="13529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62D059E-36A1-44CB-A43D-FAD87C6B9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661" y="1329748"/>
            <a:ext cx="2398140" cy="13529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559ED77-907F-430A-88F5-D3AD98402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500" y="1329748"/>
            <a:ext cx="2398140" cy="13157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Google Shape;361;p44">
            <a:extLst>
              <a:ext uri="{FF2B5EF4-FFF2-40B4-BE49-F238E27FC236}">
                <a16:creationId xmlns:a16="http://schemas.microsoft.com/office/drawing/2014/main" id="{F83B2678-1CEF-4010-9770-D227590DD9C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614165" y="4505032"/>
            <a:ext cx="2138977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000000"/>
                </a:solidFill>
                <a:effectLst/>
                <a:highlight>
                  <a:srgbClr val="DAD2F1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Fácil de utilizar – 70.6%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highlight>
                  <a:srgbClr val="DAD2F1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Intuitiva – 52.9%</a:t>
            </a:r>
          </a:p>
        </p:txBody>
      </p:sp>
      <p:sp>
        <p:nvSpPr>
          <p:cNvPr id="26" name="Google Shape;361;p44">
            <a:extLst>
              <a:ext uri="{FF2B5EF4-FFF2-40B4-BE49-F238E27FC236}">
                <a16:creationId xmlns:a16="http://schemas.microsoft.com/office/drawing/2014/main" id="{F1BFEFE4-5984-4CBA-8C94-F832452F36FD}"/>
              </a:ext>
            </a:extLst>
          </p:cNvPr>
          <p:cNvSpPr txBox="1">
            <a:spLocks/>
          </p:cNvSpPr>
          <p:nvPr/>
        </p:nvSpPr>
        <p:spPr>
          <a:xfrm>
            <a:off x="3691824" y="4456075"/>
            <a:ext cx="213897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pt-BR" dirty="0">
                <a:solidFill>
                  <a:srgbClr val="000000"/>
                </a:solidFill>
                <a:highlight>
                  <a:srgbClr val="DAD2F1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Chamativa – 86.3%</a:t>
            </a:r>
            <a:endParaRPr lang="fr-FR" dirty="0">
              <a:highlight>
                <a:srgbClr val="DAD2F1"/>
              </a:highligh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Google Shape;361;p44">
            <a:extLst>
              <a:ext uri="{FF2B5EF4-FFF2-40B4-BE49-F238E27FC236}">
                <a16:creationId xmlns:a16="http://schemas.microsoft.com/office/drawing/2014/main" id="{F78117DD-C74D-4A0B-AA95-73F6D80EB8C0}"/>
              </a:ext>
            </a:extLst>
          </p:cNvPr>
          <p:cNvSpPr txBox="1">
            <a:spLocks/>
          </p:cNvSpPr>
          <p:nvPr/>
        </p:nvSpPr>
        <p:spPr>
          <a:xfrm>
            <a:off x="831161" y="4505032"/>
            <a:ext cx="213897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pt-BR" dirty="0">
                <a:solidFill>
                  <a:srgbClr val="000000"/>
                </a:solidFill>
                <a:highlight>
                  <a:srgbClr val="DAD2F1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Fácil de utilizar – 73%</a:t>
            </a:r>
          </a:p>
          <a:p>
            <a:pPr marL="0" indent="0"/>
            <a:r>
              <a:rPr lang="fr-FR" dirty="0">
                <a:highlight>
                  <a:srgbClr val="DAD2F1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Intuitiva – 52%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5BCAD7BE-9E47-4420-89C6-7BC35DA1234E}"/>
              </a:ext>
            </a:extLst>
          </p:cNvPr>
          <p:cNvSpPr/>
          <p:nvPr/>
        </p:nvSpPr>
        <p:spPr>
          <a:xfrm>
            <a:off x="0" y="651780"/>
            <a:ext cx="9144000" cy="459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Google Shape;359;p44">
            <a:extLst>
              <a:ext uri="{FF2B5EF4-FFF2-40B4-BE49-F238E27FC236}">
                <a16:creationId xmlns:a16="http://schemas.microsoft.com/office/drawing/2014/main" id="{C45B2C30-8492-4F7A-8634-1D56E4FE3C9F}"/>
              </a:ext>
            </a:extLst>
          </p:cNvPr>
          <p:cNvSpPr txBox="1">
            <a:spLocks/>
          </p:cNvSpPr>
          <p:nvPr/>
        </p:nvSpPr>
        <p:spPr>
          <a:xfrm>
            <a:off x="7170194" y="686920"/>
            <a:ext cx="1973806" cy="35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102 Participantes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4044FED-C5E2-4A0C-B9BB-76D031ED33EF}"/>
              </a:ext>
            </a:extLst>
          </p:cNvPr>
          <p:cNvSpPr/>
          <p:nvPr/>
        </p:nvSpPr>
        <p:spPr>
          <a:xfrm>
            <a:off x="7267075" y="1028359"/>
            <a:ext cx="1728960" cy="45719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Gráfico 30">
            <a:extLst>
              <a:ext uri="{FF2B5EF4-FFF2-40B4-BE49-F238E27FC236}">
                <a16:creationId xmlns:a16="http://schemas.microsoft.com/office/drawing/2014/main" id="{6FD0204D-193F-40AB-B5AD-051E7E3AD2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66176"/>
          <a:stretch/>
        </p:blipFill>
        <p:spPr>
          <a:xfrm>
            <a:off x="8744363" y="4717784"/>
            <a:ext cx="358850" cy="362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1">
            <a:extLst>
              <a:ext uri="{FF2B5EF4-FFF2-40B4-BE49-F238E27FC236}">
                <a16:creationId xmlns:a16="http://schemas.microsoft.com/office/drawing/2014/main" id="{A7040EEF-EE58-4009-8FC0-7D3FF1B60CD8}"/>
              </a:ext>
            </a:extLst>
          </p:cNvPr>
          <p:cNvSpPr/>
          <p:nvPr/>
        </p:nvSpPr>
        <p:spPr>
          <a:xfrm>
            <a:off x="0" y="0"/>
            <a:ext cx="9144000" cy="734797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359;p44">
            <a:extLst>
              <a:ext uri="{FF2B5EF4-FFF2-40B4-BE49-F238E27FC236}">
                <a16:creationId xmlns:a16="http://schemas.microsoft.com/office/drawing/2014/main" id="{3ABB1788-6C36-4934-8280-1474F31EE60C}"/>
              </a:ext>
            </a:extLst>
          </p:cNvPr>
          <p:cNvSpPr txBox="1">
            <a:spLocks/>
          </p:cNvSpPr>
          <p:nvPr/>
        </p:nvSpPr>
        <p:spPr>
          <a:xfrm>
            <a:off x="829968" y="60254"/>
            <a:ext cx="29388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800" dirty="0">
                <a:solidFill>
                  <a:schemeClr val="bg1"/>
                </a:solidFill>
              </a:rPr>
              <a:t>Product Backlog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4" name="Retângulo 27">
            <a:extLst>
              <a:ext uri="{FF2B5EF4-FFF2-40B4-BE49-F238E27FC236}">
                <a16:creationId xmlns:a16="http://schemas.microsoft.com/office/drawing/2014/main" id="{2BFBE506-C723-42EF-92E5-7BB5564B7F86}"/>
              </a:ext>
            </a:extLst>
          </p:cNvPr>
          <p:cNvSpPr/>
          <p:nvPr/>
        </p:nvSpPr>
        <p:spPr>
          <a:xfrm>
            <a:off x="0" y="646031"/>
            <a:ext cx="9144000" cy="459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Google Shape;359;p44">
            <a:extLst>
              <a:ext uri="{FF2B5EF4-FFF2-40B4-BE49-F238E27FC236}">
                <a16:creationId xmlns:a16="http://schemas.microsoft.com/office/drawing/2014/main" id="{579CD7CF-65F4-4624-8220-0D379D638FE2}"/>
              </a:ext>
            </a:extLst>
          </p:cNvPr>
          <p:cNvSpPr txBox="1">
            <a:spLocks/>
          </p:cNvSpPr>
          <p:nvPr/>
        </p:nvSpPr>
        <p:spPr>
          <a:xfrm>
            <a:off x="5633247" y="36780"/>
            <a:ext cx="23417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800" dirty="0">
                <a:solidFill>
                  <a:schemeClr val="bg1"/>
                </a:solidFill>
              </a:rPr>
              <a:t>Spring Backlog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etângulo 26">
            <a:extLst>
              <a:ext uri="{FF2B5EF4-FFF2-40B4-BE49-F238E27FC236}">
                <a16:creationId xmlns:a16="http://schemas.microsoft.com/office/drawing/2014/main" id="{E900C7F2-7D9A-47C6-B95C-5FA8CE4FEC4F}"/>
              </a:ext>
            </a:extLst>
          </p:cNvPr>
          <p:cNvSpPr/>
          <p:nvPr/>
        </p:nvSpPr>
        <p:spPr>
          <a:xfrm>
            <a:off x="471659" y="773611"/>
            <a:ext cx="3095055" cy="299112"/>
          </a:xfrm>
          <a:prstGeom prst="rect">
            <a:avLst/>
          </a:prstGeom>
          <a:solidFill>
            <a:srgbClr val="C1B3E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Atualizar a documentação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373259-F996-4179-B8F4-CCC7A388C377}"/>
              </a:ext>
            </a:extLst>
          </p:cNvPr>
          <p:cNvSpPr txBox="1"/>
          <p:nvPr/>
        </p:nvSpPr>
        <p:spPr>
          <a:xfrm>
            <a:off x="3901713" y="686747"/>
            <a:ext cx="5447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/>
              <a:t>Implementar todas as melhorias e mudanças realizadas durante a sprint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/>
              <a:t>Reavaliar toda a contextualização do projeto.</a:t>
            </a:r>
          </a:p>
        </p:txBody>
      </p:sp>
      <p:sp>
        <p:nvSpPr>
          <p:cNvPr id="28" name="Retângulo 26">
            <a:extLst>
              <a:ext uri="{FF2B5EF4-FFF2-40B4-BE49-F238E27FC236}">
                <a16:creationId xmlns:a16="http://schemas.microsoft.com/office/drawing/2014/main" id="{2FAFB105-A597-4E13-8B04-064922F3247A}"/>
              </a:ext>
            </a:extLst>
          </p:cNvPr>
          <p:cNvSpPr/>
          <p:nvPr/>
        </p:nvSpPr>
        <p:spPr>
          <a:xfrm>
            <a:off x="471660" y="1111884"/>
            <a:ext cx="3108725" cy="313528"/>
          </a:xfrm>
          <a:prstGeom prst="rect">
            <a:avLst/>
          </a:prstGeom>
          <a:solidFill>
            <a:srgbClr val="C1B3E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Desenvolver o site em REACT</a:t>
            </a:r>
          </a:p>
        </p:txBody>
      </p:sp>
      <p:sp>
        <p:nvSpPr>
          <p:cNvPr id="29" name="Retângulo 26">
            <a:extLst>
              <a:ext uri="{FF2B5EF4-FFF2-40B4-BE49-F238E27FC236}">
                <a16:creationId xmlns:a16="http://schemas.microsoft.com/office/drawing/2014/main" id="{0F6DAE55-8FD9-4182-9446-DA9F5337DA33}"/>
              </a:ext>
            </a:extLst>
          </p:cNvPr>
          <p:cNvSpPr/>
          <p:nvPr/>
        </p:nvSpPr>
        <p:spPr>
          <a:xfrm>
            <a:off x="471660" y="1809243"/>
            <a:ext cx="3095055" cy="313528"/>
          </a:xfrm>
          <a:prstGeom prst="rect">
            <a:avLst/>
          </a:prstGeom>
          <a:solidFill>
            <a:srgbClr val="C1B3E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Atualizar o DER para a 2ª sprint</a:t>
            </a:r>
          </a:p>
        </p:txBody>
      </p:sp>
      <p:sp>
        <p:nvSpPr>
          <p:cNvPr id="31" name="Chave Esquerda 18">
            <a:extLst>
              <a:ext uri="{FF2B5EF4-FFF2-40B4-BE49-F238E27FC236}">
                <a16:creationId xmlns:a16="http://schemas.microsoft.com/office/drawing/2014/main" id="{7FD3315F-5E2A-4717-9B9A-7278A2CE1774}"/>
              </a:ext>
            </a:extLst>
          </p:cNvPr>
          <p:cNvSpPr/>
          <p:nvPr/>
        </p:nvSpPr>
        <p:spPr>
          <a:xfrm>
            <a:off x="3596733" y="1146169"/>
            <a:ext cx="432505" cy="666783"/>
          </a:xfrm>
          <a:prstGeom prst="leftBrace">
            <a:avLst>
              <a:gd name="adj1" fmla="val 8333"/>
              <a:gd name="adj2" fmla="val 27566"/>
            </a:avLst>
          </a:prstGeom>
          <a:ln>
            <a:solidFill>
              <a:srgbClr val="3E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799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B9EB3F-CE8E-4DE6-A32A-A34047138AF6}"/>
              </a:ext>
            </a:extLst>
          </p:cNvPr>
          <p:cNvSpPr txBox="1"/>
          <p:nvPr/>
        </p:nvSpPr>
        <p:spPr>
          <a:xfrm>
            <a:off x="3899542" y="1101390"/>
            <a:ext cx="1885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/>
              <a:t>Planos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/>
              <a:t>Cadastro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/>
              <a:t>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/>
              <a:t>Home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3FBDF8-B690-4FB8-9652-C3665FB58E44}"/>
              </a:ext>
            </a:extLst>
          </p:cNvPr>
          <p:cNvSpPr txBox="1"/>
          <p:nvPr/>
        </p:nvSpPr>
        <p:spPr>
          <a:xfrm>
            <a:off x="3892714" y="1856233"/>
            <a:ext cx="54476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/>
              <a:t>Reavaliar as Regras de negocio,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/>
              <a:t>Reavaliar o Banco de Dados Antigo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/>
              <a:t>Debater e decidir como e quais serão as novas Atualizações do BD</a:t>
            </a:r>
          </a:p>
        </p:txBody>
      </p:sp>
      <p:sp>
        <p:nvSpPr>
          <p:cNvPr id="38" name="Retângulo 26">
            <a:extLst>
              <a:ext uri="{FF2B5EF4-FFF2-40B4-BE49-F238E27FC236}">
                <a16:creationId xmlns:a16="http://schemas.microsoft.com/office/drawing/2014/main" id="{198EA4AC-75A9-481A-8B4C-F02241634EE5}"/>
              </a:ext>
            </a:extLst>
          </p:cNvPr>
          <p:cNvSpPr/>
          <p:nvPr/>
        </p:nvSpPr>
        <p:spPr>
          <a:xfrm>
            <a:off x="455294" y="2956014"/>
            <a:ext cx="3095055" cy="353566"/>
          </a:xfrm>
          <a:prstGeom prst="rect">
            <a:avLst/>
          </a:prstGeom>
          <a:solidFill>
            <a:srgbClr val="C1B3E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Protótipo do Site e Implementação no REACT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D652A9-92A4-4459-9142-428B62CC58BD}"/>
              </a:ext>
            </a:extLst>
          </p:cNvPr>
          <p:cNvSpPr txBox="1"/>
          <p:nvPr/>
        </p:nvSpPr>
        <p:spPr>
          <a:xfrm>
            <a:off x="3892714" y="2992823"/>
            <a:ext cx="544762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/>
              <a:t>Página Home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/>
              <a:t>Contatos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/>
              <a:t>Cadastro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/>
              <a:t>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/>
              <a:t>Sobre</a:t>
            </a:r>
          </a:p>
        </p:txBody>
      </p:sp>
      <p:sp>
        <p:nvSpPr>
          <p:cNvPr id="43" name="Retângulo 26">
            <a:extLst>
              <a:ext uri="{FF2B5EF4-FFF2-40B4-BE49-F238E27FC236}">
                <a16:creationId xmlns:a16="http://schemas.microsoft.com/office/drawing/2014/main" id="{719FFBE1-BC68-457D-939F-E1FE01AD9DA9}"/>
              </a:ext>
            </a:extLst>
          </p:cNvPr>
          <p:cNvSpPr/>
          <p:nvPr/>
        </p:nvSpPr>
        <p:spPr>
          <a:xfrm>
            <a:off x="455295" y="2599965"/>
            <a:ext cx="3108708" cy="303004"/>
          </a:xfrm>
          <a:prstGeom prst="rect">
            <a:avLst/>
          </a:prstGeom>
          <a:solidFill>
            <a:srgbClr val="C1B3E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Conta da Cloud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77B205-65E4-4833-BE14-6C68A11B0655}"/>
              </a:ext>
            </a:extLst>
          </p:cNvPr>
          <p:cNvSpPr txBox="1"/>
          <p:nvPr/>
        </p:nvSpPr>
        <p:spPr>
          <a:xfrm>
            <a:off x="3892714" y="2526756"/>
            <a:ext cx="5447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/>
              <a:t>Criar uma conta na Azure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/>
              <a:t>Criar o Banco de dados na azure</a:t>
            </a:r>
          </a:p>
        </p:txBody>
      </p:sp>
      <p:sp>
        <p:nvSpPr>
          <p:cNvPr id="46" name="Retângulo 26">
            <a:extLst>
              <a:ext uri="{FF2B5EF4-FFF2-40B4-BE49-F238E27FC236}">
                <a16:creationId xmlns:a16="http://schemas.microsoft.com/office/drawing/2014/main" id="{D8AAC729-9C20-41C6-903E-A929BE5D6B0A}"/>
              </a:ext>
            </a:extLst>
          </p:cNvPr>
          <p:cNvSpPr/>
          <p:nvPr/>
        </p:nvSpPr>
        <p:spPr>
          <a:xfrm>
            <a:off x="455292" y="4326082"/>
            <a:ext cx="3095055" cy="313528"/>
          </a:xfrm>
          <a:prstGeom prst="rect">
            <a:avLst/>
          </a:prstGeom>
          <a:solidFill>
            <a:srgbClr val="C1B3E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Criar o PB e SB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7C90BD6-9D87-433F-B577-0F1DE9BE16F1}"/>
              </a:ext>
            </a:extLst>
          </p:cNvPr>
          <p:cNvSpPr txBox="1"/>
          <p:nvPr/>
        </p:nvSpPr>
        <p:spPr>
          <a:xfrm>
            <a:off x="3892714" y="3998473"/>
            <a:ext cx="54476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/>
              <a:t>Debater com todos os integrantes etapa da Product Backlog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/>
              <a:t>Pegar cada Product backlog Definida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/>
              <a:t>Detalhar cada Product Backlog por etapa(Ex. Sprints)</a:t>
            </a:r>
          </a:p>
        </p:txBody>
      </p:sp>
      <p:sp>
        <p:nvSpPr>
          <p:cNvPr id="49" name="Retângulo 26">
            <a:extLst>
              <a:ext uri="{FF2B5EF4-FFF2-40B4-BE49-F238E27FC236}">
                <a16:creationId xmlns:a16="http://schemas.microsoft.com/office/drawing/2014/main" id="{E164BE45-85C3-44A3-8E56-F1060E6495B0}"/>
              </a:ext>
            </a:extLst>
          </p:cNvPr>
          <p:cNvSpPr/>
          <p:nvPr/>
        </p:nvSpPr>
        <p:spPr>
          <a:xfrm>
            <a:off x="455293" y="3355051"/>
            <a:ext cx="3095055" cy="459601"/>
          </a:xfrm>
          <a:prstGeom prst="rect">
            <a:avLst/>
          </a:prstGeom>
          <a:solidFill>
            <a:srgbClr val="C1B3E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Interface WEB com regras de usabilidade</a:t>
            </a:r>
          </a:p>
        </p:txBody>
      </p:sp>
      <p:sp>
        <p:nvSpPr>
          <p:cNvPr id="52" name="Retângulo 26">
            <a:extLst>
              <a:ext uri="{FF2B5EF4-FFF2-40B4-BE49-F238E27FC236}">
                <a16:creationId xmlns:a16="http://schemas.microsoft.com/office/drawing/2014/main" id="{738CA0BB-611F-4C64-AC25-8CFB9FA3C2B6}"/>
              </a:ext>
            </a:extLst>
          </p:cNvPr>
          <p:cNvSpPr/>
          <p:nvPr/>
        </p:nvSpPr>
        <p:spPr>
          <a:xfrm>
            <a:off x="441640" y="4703253"/>
            <a:ext cx="3108707" cy="313528"/>
          </a:xfrm>
          <a:prstGeom prst="rect">
            <a:avLst/>
          </a:prstGeom>
          <a:solidFill>
            <a:srgbClr val="C1B3E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Fazer o gráfico de gantt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B4424EA-4C87-4902-9929-5BD3B492E5C9}"/>
              </a:ext>
            </a:extLst>
          </p:cNvPr>
          <p:cNvSpPr txBox="1"/>
          <p:nvPr/>
        </p:nvSpPr>
        <p:spPr>
          <a:xfrm>
            <a:off x="3892714" y="4597075"/>
            <a:ext cx="5447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/>
              <a:t>Separar as tarefas que devem ser realizadas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/>
              <a:t>Fazer um gráfico(O grupoescolheu a ferramenta exel)</a:t>
            </a:r>
          </a:p>
        </p:txBody>
      </p:sp>
      <p:sp>
        <p:nvSpPr>
          <p:cNvPr id="55" name="Retângulo 26">
            <a:extLst>
              <a:ext uri="{FF2B5EF4-FFF2-40B4-BE49-F238E27FC236}">
                <a16:creationId xmlns:a16="http://schemas.microsoft.com/office/drawing/2014/main" id="{FD856214-3753-462E-9342-5378F0A8D8B3}"/>
              </a:ext>
            </a:extLst>
          </p:cNvPr>
          <p:cNvSpPr/>
          <p:nvPr/>
        </p:nvSpPr>
        <p:spPr>
          <a:xfrm>
            <a:off x="471660" y="2181908"/>
            <a:ext cx="3095055" cy="361628"/>
          </a:xfrm>
          <a:prstGeom prst="rect">
            <a:avLst/>
          </a:prstGeom>
          <a:solidFill>
            <a:srgbClr val="C1B3E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Criar 2 CRUDS com SPRINGBOOT, ORM e JPA</a:t>
            </a:r>
          </a:p>
        </p:txBody>
      </p:sp>
      <p:sp>
        <p:nvSpPr>
          <p:cNvPr id="56" name="Retângulo 26">
            <a:extLst>
              <a:ext uri="{FF2B5EF4-FFF2-40B4-BE49-F238E27FC236}">
                <a16:creationId xmlns:a16="http://schemas.microsoft.com/office/drawing/2014/main" id="{C9A8DCE1-D1D8-42C5-9EDD-9A3BAE9854D7}"/>
              </a:ext>
            </a:extLst>
          </p:cNvPr>
          <p:cNvSpPr/>
          <p:nvPr/>
        </p:nvSpPr>
        <p:spPr>
          <a:xfrm>
            <a:off x="455293" y="3857338"/>
            <a:ext cx="3095055" cy="429707"/>
          </a:xfrm>
          <a:prstGeom prst="rect">
            <a:avLst/>
          </a:prstGeom>
          <a:solidFill>
            <a:srgbClr val="C1B3E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Implementar algum método de ordenação</a:t>
            </a:r>
          </a:p>
        </p:txBody>
      </p:sp>
      <p:sp>
        <p:nvSpPr>
          <p:cNvPr id="57" name="Retângulo 26">
            <a:extLst>
              <a:ext uri="{FF2B5EF4-FFF2-40B4-BE49-F238E27FC236}">
                <a16:creationId xmlns:a16="http://schemas.microsoft.com/office/drawing/2014/main" id="{9F13C69C-5ABD-4ACE-9A7C-8F6C79C77AFA}"/>
              </a:ext>
            </a:extLst>
          </p:cNvPr>
          <p:cNvSpPr/>
          <p:nvPr/>
        </p:nvSpPr>
        <p:spPr>
          <a:xfrm>
            <a:off x="464834" y="1452268"/>
            <a:ext cx="3108708" cy="322633"/>
          </a:xfrm>
          <a:prstGeom prst="rect">
            <a:avLst/>
          </a:prstGeom>
          <a:solidFill>
            <a:srgbClr val="C1B3E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Documentação da API (Swagger)</a:t>
            </a:r>
          </a:p>
        </p:txBody>
      </p:sp>
      <p:sp>
        <p:nvSpPr>
          <p:cNvPr id="58" name="Chave Esquerda 18">
            <a:extLst>
              <a:ext uri="{FF2B5EF4-FFF2-40B4-BE49-F238E27FC236}">
                <a16:creationId xmlns:a16="http://schemas.microsoft.com/office/drawing/2014/main" id="{AE7C3AD7-1D70-455A-9958-7C8C08A851F4}"/>
              </a:ext>
            </a:extLst>
          </p:cNvPr>
          <p:cNvSpPr/>
          <p:nvPr/>
        </p:nvSpPr>
        <p:spPr>
          <a:xfrm>
            <a:off x="3589335" y="731217"/>
            <a:ext cx="432506" cy="373250"/>
          </a:xfrm>
          <a:prstGeom prst="leftBrace">
            <a:avLst>
              <a:gd name="adj1" fmla="val 8333"/>
              <a:gd name="adj2" fmla="val 44213"/>
            </a:avLst>
          </a:prstGeom>
          <a:ln>
            <a:solidFill>
              <a:srgbClr val="3E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799"/>
          </a:p>
        </p:txBody>
      </p:sp>
      <p:sp>
        <p:nvSpPr>
          <p:cNvPr id="59" name="Chave Esquerda 18">
            <a:extLst>
              <a:ext uri="{FF2B5EF4-FFF2-40B4-BE49-F238E27FC236}">
                <a16:creationId xmlns:a16="http://schemas.microsoft.com/office/drawing/2014/main" id="{A6CE6A98-6FB8-412C-9318-C4B293FAD342}"/>
              </a:ext>
            </a:extLst>
          </p:cNvPr>
          <p:cNvSpPr/>
          <p:nvPr/>
        </p:nvSpPr>
        <p:spPr>
          <a:xfrm>
            <a:off x="3598448" y="1868486"/>
            <a:ext cx="425675" cy="585321"/>
          </a:xfrm>
          <a:prstGeom prst="leftBrace">
            <a:avLst>
              <a:gd name="adj1" fmla="val 8333"/>
              <a:gd name="adj2" fmla="val 17025"/>
            </a:avLst>
          </a:prstGeom>
          <a:ln>
            <a:solidFill>
              <a:srgbClr val="3E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799"/>
          </a:p>
        </p:txBody>
      </p:sp>
      <p:sp>
        <p:nvSpPr>
          <p:cNvPr id="61" name="Chave Esquerda 18">
            <a:extLst>
              <a:ext uri="{FF2B5EF4-FFF2-40B4-BE49-F238E27FC236}">
                <a16:creationId xmlns:a16="http://schemas.microsoft.com/office/drawing/2014/main" id="{1A6C5A77-EF36-4473-9F5E-0A818C059A0B}"/>
              </a:ext>
            </a:extLst>
          </p:cNvPr>
          <p:cNvSpPr/>
          <p:nvPr/>
        </p:nvSpPr>
        <p:spPr>
          <a:xfrm>
            <a:off x="3576069" y="3024574"/>
            <a:ext cx="420297" cy="860707"/>
          </a:xfrm>
          <a:prstGeom prst="leftBrace">
            <a:avLst>
              <a:gd name="adj1" fmla="val 8333"/>
              <a:gd name="adj2" fmla="val 20398"/>
            </a:avLst>
          </a:prstGeom>
          <a:ln>
            <a:solidFill>
              <a:srgbClr val="3E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799"/>
          </a:p>
        </p:txBody>
      </p:sp>
      <p:sp>
        <p:nvSpPr>
          <p:cNvPr id="64" name="Chave Esquerda 18">
            <a:extLst>
              <a:ext uri="{FF2B5EF4-FFF2-40B4-BE49-F238E27FC236}">
                <a16:creationId xmlns:a16="http://schemas.microsoft.com/office/drawing/2014/main" id="{10283ACB-198E-4B7A-A7BC-2DC03EBBB5EA}"/>
              </a:ext>
            </a:extLst>
          </p:cNvPr>
          <p:cNvSpPr/>
          <p:nvPr/>
        </p:nvSpPr>
        <p:spPr>
          <a:xfrm>
            <a:off x="3589335" y="2579369"/>
            <a:ext cx="427695" cy="338670"/>
          </a:xfrm>
          <a:prstGeom prst="leftBrace">
            <a:avLst>
              <a:gd name="adj1" fmla="val 8333"/>
              <a:gd name="adj2" fmla="val 45851"/>
            </a:avLst>
          </a:prstGeom>
          <a:ln>
            <a:solidFill>
              <a:srgbClr val="3E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799"/>
          </a:p>
        </p:txBody>
      </p:sp>
      <p:sp>
        <p:nvSpPr>
          <p:cNvPr id="66" name="Chave Esquerda 18">
            <a:extLst>
              <a:ext uri="{FF2B5EF4-FFF2-40B4-BE49-F238E27FC236}">
                <a16:creationId xmlns:a16="http://schemas.microsoft.com/office/drawing/2014/main" id="{D657AA25-BD82-43A5-8910-34AE30D05ECC}"/>
              </a:ext>
            </a:extLst>
          </p:cNvPr>
          <p:cNvSpPr/>
          <p:nvPr/>
        </p:nvSpPr>
        <p:spPr>
          <a:xfrm>
            <a:off x="3573542" y="3991816"/>
            <a:ext cx="422824" cy="564989"/>
          </a:xfrm>
          <a:prstGeom prst="leftBrace">
            <a:avLst>
              <a:gd name="adj1" fmla="val 8333"/>
              <a:gd name="adj2" fmla="val 85210"/>
            </a:avLst>
          </a:prstGeom>
          <a:ln>
            <a:solidFill>
              <a:srgbClr val="3E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799"/>
          </a:p>
        </p:txBody>
      </p:sp>
      <p:sp>
        <p:nvSpPr>
          <p:cNvPr id="68" name="Chave Esquerda 18">
            <a:extLst>
              <a:ext uri="{FF2B5EF4-FFF2-40B4-BE49-F238E27FC236}">
                <a16:creationId xmlns:a16="http://schemas.microsoft.com/office/drawing/2014/main" id="{5DF53669-96D3-4F6C-A4F8-2D962EF73B40}"/>
              </a:ext>
            </a:extLst>
          </p:cNvPr>
          <p:cNvSpPr/>
          <p:nvPr/>
        </p:nvSpPr>
        <p:spPr>
          <a:xfrm>
            <a:off x="3573542" y="4600284"/>
            <a:ext cx="420297" cy="430887"/>
          </a:xfrm>
          <a:prstGeom prst="leftBrace">
            <a:avLst>
              <a:gd name="adj1" fmla="val 8333"/>
              <a:gd name="adj2" fmla="val 54693"/>
            </a:avLst>
          </a:prstGeom>
          <a:ln>
            <a:solidFill>
              <a:srgbClr val="3E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799" dirty="0"/>
          </a:p>
        </p:txBody>
      </p:sp>
      <p:pic>
        <p:nvPicPr>
          <p:cNvPr id="33" name="Gráfico 32">
            <a:extLst>
              <a:ext uri="{FF2B5EF4-FFF2-40B4-BE49-F238E27FC236}">
                <a16:creationId xmlns:a16="http://schemas.microsoft.com/office/drawing/2014/main" id="{B1431254-AF54-4DE1-A2F0-C5DDA3FF4C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6176"/>
          <a:stretch/>
        </p:blipFill>
        <p:spPr>
          <a:xfrm>
            <a:off x="8744363" y="4717784"/>
            <a:ext cx="358850" cy="36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2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 animBg="1"/>
      <p:bldP spid="29" grpId="0" animBg="1"/>
      <p:bldP spid="31" grpId="0" animBg="1"/>
      <p:bldP spid="32" grpId="0"/>
      <p:bldP spid="37" grpId="0"/>
      <p:bldP spid="38" grpId="0" animBg="1"/>
      <p:bldP spid="41" grpId="0"/>
      <p:bldP spid="43" grpId="0" animBg="1"/>
      <p:bldP spid="45" grpId="0"/>
      <p:bldP spid="46" grpId="0" animBg="1"/>
      <p:bldP spid="48" grpId="0"/>
      <p:bldP spid="49" grpId="0" animBg="1"/>
      <p:bldP spid="52" grpId="0" animBg="1"/>
      <p:bldP spid="53" grpId="0"/>
      <p:bldP spid="55" grpId="0" animBg="1"/>
      <p:bldP spid="56" grpId="0" animBg="1"/>
      <p:bldP spid="57" grpId="0" animBg="1"/>
      <p:bldP spid="58" grpId="0" animBg="1"/>
      <p:bldP spid="59" grpId="0" animBg="1"/>
      <p:bldP spid="61" grpId="0" animBg="1"/>
      <p:bldP spid="64" grpId="0" animBg="1"/>
      <p:bldP spid="66" grpId="0" animBg="1"/>
      <p:bldP spid="6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6;p41">
            <a:extLst>
              <a:ext uri="{FF2B5EF4-FFF2-40B4-BE49-F238E27FC236}">
                <a16:creationId xmlns:a16="http://schemas.microsoft.com/office/drawing/2014/main" id="{63DAE491-E589-441B-885D-0C0EAF470286}"/>
              </a:ext>
            </a:extLst>
          </p:cNvPr>
          <p:cNvSpPr/>
          <p:nvPr/>
        </p:nvSpPr>
        <p:spPr>
          <a:xfrm>
            <a:off x="25" y="0"/>
            <a:ext cx="9143975" cy="1102659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FERRAMENTAS UTILIZADAS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62" name="Google Shape;262;p41"/>
          <p:cNvSpPr txBox="1">
            <a:spLocks noGrp="1"/>
          </p:cNvSpPr>
          <p:nvPr>
            <p:ph type="subTitle" idx="1"/>
          </p:nvPr>
        </p:nvSpPr>
        <p:spPr>
          <a:xfrm>
            <a:off x="720011" y="3381675"/>
            <a:ext cx="2592889" cy="8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GitHub é uma plataforma de hospedagem de código-fonte e arquivos com </a:t>
            </a:r>
            <a:r>
              <a:rPr lang="pt-BR" sz="1200" dirty="0">
                <a:highlight>
                  <a:srgbClr val="DAD2F1"/>
                </a:highlight>
              </a:rPr>
              <a:t>controle de versão </a:t>
            </a:r>
            <a:r>
              <a:rPr lang="pt-BR" sz="1200" dirty="0"/>
              <a:t>usando o Git. </a:t>
            </a:r>
            <a:endParaRPr lang="fr-FR" sz="1200" dirty="0"/>
          </a:p>
        </p:txBody>
      </p:sp>
      <p:sp>
        <p:nvSpPr>
          <p:cNvPr id="263" name="Google Shape;263;p41"/>
          <p:cNvSpPr txBox="1">
            <a:spLocks noGrp="1"/>
          </p:cNvSpPr>
          <p:nvPr>
            <p:ph type="title" idx="2"/>
          </p:nvPr>
        </p:nvSpPr>
        <p:spPr>
          <a:xfrm>
            <a:off x="720000" y="2958650"/>
            <a:ext cx="25929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264" name="Google Shape;264;p41"/>
          <p:cNvSpPr txBox="1">
            <a:spLocks noGrp="1"/>
          </p:cNvSpPr>
          <p:nvPr>
            <p:ph type="title" idx="3"/>
          </p:nvPr>
        </p:nvSpPr>
        <p:spPr>
          <a:xfrm>
            <a:off x="5831102" y="2957519"/>
            <a:ext cx="268693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MICROSOFT PLANNER</a:t>
            </a:r>
            <a:endParaRPr dirty="0"/>
          </a:p>
        </p:txBody>
      </p:sp>
      <p:sp>
        <p:nvSpPr>
          <p:cNvPr id="265" name="Google Shape;265;p41"/>
          <p:cNvSpPr txBox="1">
            <a:spLocks noGrp="1"/>
          </p:cNvSpPr>
          <p:nvPr>
            <p:ph type="subTitle" idx="4"/>
          </p:nvPr>
        </p:nvSpPr>
        <p:spPr>
          <a:xfrm>
            <a:off x="5831102" y="3381675"/>
            <a:ext cx="2686931" cy="8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O Planner é um aplicativo para </a:t>
            </a:r>
            <a:r>
              <a:rPr lang="pt-BR" sz="1200" dirty="0">
                <a:highlight>
                  <a:srgbClr val="DAD2F1"/>
                </a:highlight>
              </a:rPr>
              <a:t>organizar o trabalho</a:t>
            </a:r>
            <a:r>
              <a:rPr lang="pt-BR" sz="1200" dirty="0"/>
              <a:t> em equipe. Ele é </a:t>
            </a:r>
            <a:r>
              <a:rPr lang="pt-BR" sz="1200" dirty="0">
                <a:highlight>
                  <a:srgbClr val="DAD2F1"/>
                </a:highlight>
              </a:rPr>
              <a:t>um “Quadro Kanban Online”, </a:t>
            </a:r>
            <a:r>
              <a:rPr lang="pt-BR" sz="1200" dirty="0"/>
              <a:t>muito mais do que uma simples lista de tarefas.</a:t>
            </a:r>
            <a:endParaRPr lang="fr-FR" sz="1200" dirty="0"/>
          </a:p>
        </p:txBody>
      </p:sp>
      <p:sp>
        <p:nvSpPr>
          <p:cNvPr id="266" name="Google Shape;266;p41"/>
          <p:cNvSpPr/>
          <p:nvPr/>
        </p:nvSpPr>
        <p:spPr>
          <a:xfrm>
            <a:off x="25" y="1985675"/>
            <a:ext cx="3780600" cy="718200"/>
          </a:xfrm>
          <a:prstGeom prst="rect">
            <a:avLst/>
          </a:prstGeom>
          <a:solidFill>
            <a:srgbClr val="DAD2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41"/>
          <p:cNvSpPr/>
          <p:nvPr/>
        </p:nvSpPr>
        <p:spPr>
          <a:xfrm>
            <a:off x="5363400" y="1985675"/>
            <a:ext cx="3780600" cy="718200"/>
          </a:xfrm>
          <a:prstGeom prst="rect">
            <a:avLst/>
          </a:prstGeom>
          <a:solidFill>
            <a:srgbClr val="DAD2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4D735EBA-3BB5-478D-B821-01B55B30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420" y="2069195"/>
            <a:ext cx="1495021" cy="558819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97AED4F5-9346-4F71-B018-2A0FD07BD2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6176"/>
          <a:stretch/>
        </p:blipFill>
        <p:spPr>
          <a:xfrm>
            <a:off x="8744363" y="4717784"/>
            <a:ext cx="358850" cy="362951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4A1DFBB8-7959-40DE-9FF3-BF680EDD00B1}"/>
              </a:ext>
            </a:extLst>
          </p:cNvPr>
          <p:cNvGrpSpPr/>
          <p:nvPr/>
        </p:nvGrpSpPr>
        <p:grpSpPr>
          <a:xfrm>
            <a:off x="720000" y="2030158"/>
            <a:ext cx="1957093" cy="604122"/>
            <a:chOff x="537454" y="2011782"/>
            <a:chExt cx="2169474" cy="669616"/>
          </a:xfrm>
        </p:grpSpPr>
        <p:pic>
          <p:nvPicPr>
            <p:cNvPr id="3" name="Imagem 2" descr="Uma imagem contendo Texto&#10;&#10;Descrição gerada automaticamente">
              <a:extLst>
                <a:ext uri="{FF2B5EF4-FFF2-40B4-BE49-F238E27FC236}">
                  <a16:creationId xmlns:a16="http://schemas.microsoft.com/office/drawing/2014/main" id="{FD453269-8190-4AFE-8EDE-6F8729071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3721" y="2011782"/>
              <a:ext cx="1633207" cy="669616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125A731-CC7A-4DF7-9C7E-68C70B7255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454" y="2075461"/>
              <a:ext cx="536267" cy="536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37045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66;p41">
            <a:extLst>
              <a:ext uri="{FF2B5EF4-FFF2-40B4-BE49-F238E27FC236}">
                <a16:creationId xmlns:a16="http://schemas.microsoft.com/office/drawing/2014/main" id="{20109ACE-67D1-458F-AD45-36272148383F}"/>
              </a:ext>
            </a:extLst>
          </p:cNvPr>
          <p:cNvSpPr/>
          <p:nvPr/>
        </p:nvSpPr>
        <p:spPr>
          <a:xfrm>
            <a:off x="24" y="0"/>
            <a:ext cx="5372075" cy="5143500"/>
          </a:xfrm>
          <a:prstGeom prst="rect">
            <a:avLst/>
          </a:prstGeom>
          <a:solidFill>
            <a:srgbClr val="DAD2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69"/>
          <p:cNvSpPr txBox="1">
            <a:spLocks noGrp="1"/>
          </p:cNvSpPr>
          <p:nvPr>
            <p:ph type="ctrTitle"/>
          </p:nvPr>
        </p:nvSpPr>
        <p:spPr>
          <a:xfrm>
            <a:off x="1235181" y="524834"/>
            <a:ext cx="3003236" cy="7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OBRIGADO!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27" name="Google Shape;827;p69"/>
          <p:cNvSpPr txBox="1">
            <a:spLocks noGrp="1"/>
          </p:cNvSpPr>
          <p:nvPr>
            <p:ph type="title" idx="2"/>
          </p:nvPr>
        </p:nvSpPr>
        <p:spPr>
          <a:xfrm>
            <a:off x="1713603" y="1790328"/>
            <a:ext cx="1944914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ALGUMA PERGUNTA?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43" name="Google Shape;843;p69"/>
          <p:cNvSpPr/>
          <p:nvPr/>
        </p:nvSpPr>
        <p:spPr>
          <a:xfrm>
            <a:off x="1356953" y="1416659"/>
            <a:ext cx="2759695" cy="13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m 4" descr="Forma&#10;&#10;Descrição gerada automaticamente com confiança média">
            <a:extLst>
              <a:ext uri="{FF2B5EF4-FFF2-40B4-BE49-F238E27FC236}">
                <a16:creationId xmlns:a16="http://schemas.microsoft.com/office/drawing/2014/main" id="{F9C613AB-2922-4E14-994E-FB8A1D658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477" y="4379702"/>
            <a:ext cx="1194817" cy="238964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DB4C0887-0997-43D7-9158-6029A914F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71" y="4347679"/>
            <a:ext cx="1276597" cy="355262"/>
          </a:xfrm>
          <a:prstGeom prst="rect">
            <a:avLst/>
          </a:prstGeom>
        </p:spPr>
      </p:pic>
      <p:pic>
        <p:nvPicPr>
          <p:cNvPr id="3" name="Imagem 2" descr="Desenho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F0A57A9-FA35-489F-A11C-EB197A964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039" y="4222238"/>
            <a:ext cx="1504894" cy="396428"/>
          </a:xfrm>
          <a:prstGeom prst="rect">
            <a:avLst/>
          </a:prstGeom>
        </p:spPr>
      </p:pic>
      <p:pic>
        <p:nvPicPr>
          <p:cNvPr id="15" name="Imagem 14" descr="Logotipo, Ícone, nome da empresa&#10;&#10;Descrição gerada automaticamente">
            <a:extLst>
              <a:ext uri="{FF2B5EF4-FFF2-40B4-BE49-F238E27FC236}">
                <a16:creationId xmlns:a16="http://schemas.microsoft.com/office/drawing/2014/main" id="{DF2D935A-1C74-4F4B-BFFB-895A5D367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9629" y="3008769"/>
            <a:ext cx="612863" cy="853516"/>
          </a:xfrm>
          <a:prstGeom prst="rect">
            <a:avLst/>
          </a:prstGeom>
        </p:spPr>
      </p:pic>
      <p:pic>
        <p:nvPicPr>
          <p:cNvPr id="17" name="Imagem 16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9AE60C9E-14B7-404C-8500-24EBFD95BB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4844" y="1815348"/>
            <a:ext cx="3213263" cy="321326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6729359-1CED-4846-BDB3-9E577849D1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66176"/>
          <a:stretch/>
        </p:blipFill>
        <p:spPr>
          <a:xfrm>
            <a:off x="8683550" y="79375"/>
            <a:ext cx="358850" cy="36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08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2" name="Google Shape;812;p67"/>
          <p:cNvCxnSpPr>
            <a:cxnSpLocks/>
            <a:stCxn id="798" idx="3"/>
            <a:endCxn id="800" idx="1"/>
          </p:cNvCxnSpPr>
          <p:nvPr/>
        </p:nvCxnSpPr>
        <p:spPr>
          <a:xfrm flipV="1">
            <a:off x="4159957" y="4037134"/>
            <a:ext cx="791217" cy="17771"/>
          </a:xfrm>
          <a:prstGeom prst="bentConnector3">
            <a:avLst>
              <a:gd name="adj1" fmla="val 122231"/>
            </a:avLst>
          </a:prstGeom>
          <a:noFill/>
          <a:ln w="38100" cap="flat" cmpd="sng">
            <a:solidFill>
              <a:srgbClr val="3E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810;p67">
            <a:extLst>
              <a:ext uri="{FF2B5EF4-FFF2-40B4-BE49-F238E27FC236}">
                <a16:creationId xmlns:a16="http://schemas.microsoft.com/office/drawing/2014/main" id="{B0D3B019-5DF7-4111-8F3E-A7FAC3F91F57}"/>
              </a:ext>
            </a:extLst>
          </p:cNvPr>
          <p:cNvCxnSpPr>
            <a:cxnSpLocks/>
          </p:cNvCxnSpPr>
          <p:nvPr/>
        </p:nvCxnSpPr>
        <p:spPr>
          <a:xfrm>
            <a:off x="5797523" y="1989434"/>
            <a:ext cx="1106351" cy="13626"/>
          </a:xfrm>
          <a:prstGeom prst="bentConnector3">
            <a:avLst>
              <a:gd name="adj1" fmla="val 64636"/>
            </a:avLst>
          </a:prstGeom>
          <a:noFill/>
          <a:ln w="38100" cap="flat" cmpd="sng">
            <a:solidFill>
              <a:srgbClr val="3E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7" name="Google Shape;797;p67"/>
          <p:cNvSpPr/>
          <p:nvPr/>
        </p:nvSpPr>
        <p:spPr>
          <a:xfrm>
            <a:off x="403563" y="1349739"/>
            <a:ext cx="2489100" cy="1271100"/>
          </a:xfrm>
          <a:prstGeom prst="roundRect">
            <a:avLst>
              <a:gd name="adj" fmla="val 0"/>
            </a:avLst>
          </a:prstGeom>
          <a:solidFill>
            <a:srgbClr val="DAD2F1"/>
          </a:solidFill>
          <a:ln>
            <a:solidFill>
              <a:srgbClr val="3E00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8" name="Google Shape;798;p67"/>
          <p:cNvSpPr/>
          <p:nvPr/>
        </p:nvSpPr>
        <p:spPr>
          <a:xfrm>
            <a:off x="1585993" y="3373020"/>
            <a:ext cx="2573964" cy="1363769"/>
          </a:xfrm>
          <a:prstGeom prst="roundRect">
            <a:avLst>
              <a:gd name="adj" fmla="val 0"/>
            </a:avLst>
          </a:prstGeom>
          <a:solidFill>
            <a:srgbClr val="DAD2F1"/>
          </a:solidFill>
          <a:ln>
            <a:solidFill>
              <a:srgbClr val="3E00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9" name="Google Shape;799;p67"/>
          <p:cNvSpPr/>
          <p:nvPr/>
        </p:nvSpPr>
        <p:spPr>
          <a:xfrm>
            <a:off x="3423065" y="1349739"/>
            <a:ext cx="2489100" cy="12711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67"/>
          <p:cNvSpPr/>
          <p:nvPr/>
        </p:nvSpPr>
        <p:spPr>
          <a:xfrm>
            <a:off x="4951174" y="3355249"/>
            <a:ext cx="2573964" cy="1363769"/>
          </a:xfrm>
          <a:prstGeom prst="roundRect">
            <a:avLst>
              <a:gd name="adj" fmla="val 0"/>
            </a:avLst>
          </a:prstGeom>
          <a:solidFill>
            <a:srgbClr val="DAD2F1"/>
          </a:solidFill>
          <a:ln>
            <a:solidFill>
              <a:srgbClr val="3E00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67"/>
          <p:cNvSpPr txBox="1">
            <a:spLocks noGrp="1"/>
          </p:cNvSpPr>
          <p:nvPr>
            <p:ph type="title" idx="5"/>
          </p:nvPr>
        </p:nvSpPr>
        <p:spPr>
          <a:xfrm>
            <a:off x="1684203" y="3890939"/>
            <a:ext cx="1260126" cy="3089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tx1"/>
                </a:solidFill>
              </a:rPr>
              <a:t>Leonardo Arruda</a:t>
            </a:r>
            <a:endParaRPr sz="1800" dirty="0">
              <a:solidFill>
                <a:schemeClr val="tx1"/>
              </a:solidFill>
            </a:endParaRPr>
          </a:p>
        </p:txBody>
      </p:sp>
      <p:cxnSp>
        <p:nvCxnSpPr>
          <p:cNvPr id="810" name="Google Shape;810;p67"/>
          <p:cNvCxnSpPr>
            <a:cxnSpLocks/>
            <a:stCxn id="797" idx="3"/>
            <a:endCxn id="26" idx="1"/>
          </p:cNvCxnSpPr>
          <p:nvPr/>
        </p:nvCxnSpPr>
        <p:spPr>
          <a:xfrm flipV="1">
            <a:off x="2892663" y="1979038"/>
            <a:ext cx="530402" cy="6251"/>
          </a:xfrm>
          <a:prstGeom prst="bentConnector3">
            <a:avLst>
              <a:gd name="adj1" fmla="val 114649"/>
            </a:avLst>
          </a:prstGeom>
          <a:noFill/>
          <a:ln w="38100" cap="flat" cmpd="sng">
            <a:solidFill>
              <a:srgbClr val="3E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67"/>
          <p:cNvCxnSpPr>
            <a:cxnSpLocks/>
            <a:stCxn id="21" idx="2"/>
            <a:endCxn id="798" idx="0"/>
          </p:cNvCxnSpPr>
          <p:nvPr/>
        </p:nvCxnSpPr>
        <p:spPr>
          <a:xfrm rot="5400000">
            <a:off x="4902719" y="591095"/>
            <a:ext cx="752181" cy="4811668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3E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799;p67">
            <a:extLst>
              <a:ext uri="{FF2B5EF4-FFF2-40B4-BE49-F238E27FC236}">
                <a16:creationId xmlns:a16="http://schemas.microsoft.com/office/drawing/2014/main" id="{D1172CB4-3F03-4E61-9427-FFFFE6FF72BA}"/>
              </a:ext>
            </a:extLst>
          </p:cNvPr>
          <p:cNvSpPr/>
          <p:nvPr/>
        </p:nvSpPr>
        <p:spPr>
          <a:xfrm>
            <a:off x="6440093" y="1349739"/>
            <a:ext cx="2489100" cy="1271100"/>
          </a:xfrm>
          <a:prstGeom prst="roundRect">
            <a:avLst>
              <a:gd name="adj" fmla="val 0"/>
            </a:avLst>
          </a:prstGeom>
          <a:solidFill>
            <a:srgbClr val="DAD2F1"/>
          </a:solidFill>
          <a:ln>
            <a:solidFill>
              <a:srgbClr val="3E00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799;p67">
            <a:extLst>
              <a:ext uri="{FF2B5EF4-FFF2-40B4-BE49-F238E27FC236}">
                <a16:creationId xmlns:a16="http://schemas.microsoft.com/office/drawing/2014/main" id="{AB1A845A-C6EE-424E-B5D7-ED2A24137C11}"/>
              </a:ext>
            </a:extLst>
          </p:cNvPr>
          <p:cNvSpPr/>
          <p:nvPr/>
        </p:nvSpPr>
        <p:spPr>
          <a:xfrm>
            <a:off x="3423065" y="1337239"/>
            <a:ext cx="2489100" cy="1283597"/>
          </a:xfrm>
          <a:prstGeom prst="roundRect">
            <a:avLst>
              <a:gd name="adj" fmla="val 0"/>
            </a:avLst>
          </a:prstGeom>
          <a:solidFill>
            <a:srgbClr val="DAD2F1"/>
          </a:solidFill>
          <a:ln>
            <a:solidFill>
              <a:srgbClr val="3E00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67"/>
          <p:cNvSpPr txBox="1">
            <a:spLocks noGrp="1"/>
          </p:cNvSpPr>
          <p:nvPr>
            <p:ph type="title" idx="3"/>
          </p:nvPr>
        </p:nvSpPr>
        <p:spPr>
          <a:xfrm>
            <a:off x="468923" y="1834936"/>
            <a:ext cx="1071984" cy="3089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tx1"/>
                </a:solidFill>
              </a:rPr>
              <a:t>Gabriel Alves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52" name="Google Shape;266;p41">
            <a:extLst>
              <a:ext uri="{FF2B5EF4-FFF2-40B4-BE49-F238E27FC236}">
                <a16:creationId xmlns:a16="http://schemas.microsoft.com/office/drawing/2014/main" id="{56CDC9D9-8C4B-47AF-B87F-EF9E3AB1D271}"/>
              </a:ext>
            </a:extLst>
          </p:cNvPr>
          <p:cNvSpPr/>
          <p:nvPr/>
        </p:nvSpPr>
        <p:spPr>
          <a:xfrm>
            <a:off x="25" y="-29315"/>
            <a:ext cx="9143975" cy="1102659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261;p41">
            <a:extLst>
              <a:ext uri="{FF2B5EF4-FFF2-40B4-BE49-F238E27FC236}">
                <a16:creationId xmlns:a16="http://schemas.microsoft.com/office/drawing/2014/main" id="{9EE62BD5-8211-4238-BDE7-2C83E894AB86}"/>
              </a:ext>
            </a:extLst>
          </p:cNvPr>
          <p:cNvSpPr txBox="1">
            <a:spLocks/>
          </p:cNvSpPr>
          <p:nvPr/>
        </p:nvSpPr>
        <p:spPr>
          <a:xfrm>
            <a:off x="305353" y="43763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>
                <a:solidFill>
                  <a:srgbClr val="FFFFFF"/>
                </a:solidFill>
              </a:rPr>
              <a:t>INTEGRANTES</a:t>
            </a:r>
          </a:p>
        </p:txBody>
      </p:sp>
      <p:sp>
        <p:nvSpPr>
          <p:cNvPr id="62" name="Google Shape;808;p67">
            <a:extLst>
              <a:ext uri="{FF2B5EF4-FFF2-40B4-BE49-F238E27FC236}">
                <a16:creationId xmlns:a16="http://schemas.microsoft.com/office/drawing/2014/main" id="{1C26D38F-2D97-4BBC-9BFD-CE44070BD8F1}"/>
              </a:ext>
            </a:extLst>
          </p:cNvPr>
          <p:cNvSpPr txBox="1">
            <a:spLocks/>
          </p:cNvSpPr>
          <p:nvPr/>
        </p:nvSpPr>
        <p:spPr>
          <a:xfrm>
            <a:off x="6503014" y="1816611"/>
            <a:ext cx="1269348" cy="308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sz="1800" dirty="0">
                <a:solidFill>
                  <a:schemeClr val="tx1"/>
                </a:solidFill>
              </a:rPr>
              <a:t>Júlia Budavicius</a:t>
            </a:r>
          </a:p>
        </p:txBody>
      </p:sp>
      <p:sp>
        <p:nvSpPr>
          <p:cNvPr id="802" name="Google Shape;802;p67"/>
          <p:cNvSpPr txBox="1">
            <a:spLocks noGrp="1"/>
          </p:cNvSpPr>
          <p:nvPr>
            <p:ph type="title" idx="2"/>
          </p:nvPr>
        </p:nvSpPr>
        <p:spPr>
          <a:xfrm>
            <a:off x="3485986" y="1687251"/>
            <a:ext cx="1280640" cy="3089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 dirty="0">
                <a:solidFill>
                  <a:schemeClr val="tx1"/>
                </a:solidFill>
              </a:rPr>
            </a:br>
            <a:r>
              <a:rPr lang="en" sz="1800" dirty="0">
                <a:solidFill>
                  <a:schemeClr val="tx1"/>
                </a:solidFill>
              </a:rPr>
              <a:t>Guilherme Almeida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65" name="Google Shape;806;p67">
            <a:extLst>
              <a:ext uri="{FF2B5EF4-FFF2-40B4-BE49-F238E27FC236}">
                <a16:creationId xmlns:a16="http://schemas.microsoft.com/office/drawing/2014/main" id="{419FDB34-7A7C-41A4-9DBE-963AD267B273}"/>
              </a:ext>
            </a:extLst>
          </p:cNvPr>
          <p:cNvSpPr txBox="1">
            <a:spLocks/>
          </p:cNvSpPr>
          <p:nvPr/>
        </p:nvSpPr>
        <p:spPr>
          <a:xfrm>
            <a:off x="5080630" y="3900406"/>
            <a:ext cx="1260126" cy="308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sz="1800" dirty="0">
                <a:solidFill>
                  <a:schemeClr val="tx1"/>
                </a:solidFill>
              </a:rPr>
              <a:t>Leonardo</a:t>
            </a:r>
          </a:p>
          <a:p>
            <a:r>
              <a:rPr lang="pt-BR" sz="1800" dirty="0">
                <a:solidFill>
                  <a:schemeClr val="tx1"/>
                </a:solidFill>
              </a:rPr>
              <a:t>Vicchietti</a:t>
            </a:r>
          </a:p>
        </p:txBody>
      </p:sp>
      <p:pic>
        <p:nvPicPr>
          <p:cNvPr id="1026" name="Picture 2" descr="Imagem">
            <a:extLst>
              <a:ext uri="{FF2B5EF4-FFF2-40B4-BE49-F238E27FC236}">
                <a16:creationId xmlns:a16="http://schemas.microsoft.com/office/drawing/2014/main" id="{E4F1CE48-A037-4480-827D-E528DDED6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" b="2291"/>
          <a:stretch/>
        </p:blipFill>
        <p:spPr bwMode="auto">
          <a:xfrm>
            <a:off x="4760942" y="1530276"/>
            <a:ext cx="879856" cy="855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3E00FF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Imagem">
            <a:extLst>
              <a:ext uri="{FF2B5EF4-FFF2-40B4-BE49-F238E27FC236}">
                <a16:creationId xmlns:a16="http://schemas.microsoft.com/office/drawing/2014/main" id="{3A78A032-05C3-4881-9B94-DDFD98994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440" y="1477287"/>
            <a:ext cx="879856" cy="8798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3E00FF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Imagem">
            <a:extLst>
              <a:ext uri="{FF2B5EF4-FFF2-40B4-BE49-F238E27FC236}">
                <a16:creationId xmlns:a16="http://schemas.microsoft.com/office/drawing/2014/main" id="{2D9EA5A4-A37D-428A-96ED-B157F50E93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4"/>
          <a:stretch/>
        </p:blipFill>
        <p:spPr bwMode="auto">
          <a:xfrm>
            <a:off x="7839810" y="1545168"/>
            <a:ext cx="900627" cy="840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3E00FF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 descr="Imagem">
            <a:extLst>
              <a:ext uri="{FF2B5EF4-FFF2-40B4-BE49-F238E27FC236}">
                <a16:creationId xmlns:a16="http://schemas.microsoft.com/office/drawing/2014/main" id="{BE750D53-27ED-4F1A-8B6C-B94D1900A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9" b="11809"/>
          <a:stretch/>
        </p:blipFill>
        <p:spPr bwMode="auto">
          <a:xfrm>
            <a:off x="6340756" y="3578371"/>
            <a:ext cx="964386" cy="9067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3E00FF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83" name="Imagem 782" descr="Homem com óculos de grau&#10;&#10;Descrição gerada automaticamente">
            <a:extLst>
              <a:ext uri="{FF2B5EF4-FFF2-40B4-BE49-F238E27FC236}">
                <a16:creationId xmlns:a16="http://schemas.microsoft.com/office/drawing/2014/main" id="{7AABF9A5-F4C3-4B99-BC0B-0FF2CD86A4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112" b="24053"/>
          <a:stretch/>
        </p:blipFill>
        <p:spPr>
          <a:xfrm>
            <a:off x="3068426" y="3578371"/>
            <a:ext cx="879856" cy="9046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3E00FF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2" name="Gráfico 71">
            <a:extLst>
              <a:ext uri="{FF2B5EF4-FFF2-40B4-BE49-F238E27FC236}">
                <a16:creationId xmlns:a16="http://schemas.microsoft.com/office/drawing/2014/main" id="{497BDAA3-E4C6-40D5-B053-70BB94A2A1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66176"/>
          <a:stretch/>
        </p:blipFill>
        <p:spPr>
          <a:xfrm>
            <a:off x="8711485" y="4687681"/>
            <a:ext cx="358850" cy="36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43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CONTENU DE CE MODÈLE</a:t>
            </a:r>
            <a:endParaRPr dirty="0"/>
          </a:p>
        </p:txBody>
      </p:sp>
      <p:sp>
        <p:nvSpPr>
          <p:cNvPr id="214" name="Google Shape;214;p36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Voici ce que vous trouverez dans ce modèle Slidesgo 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Une structure de diapositives basée sur une présentation marketing, que vous pouvez facilement adapter à vos besoins. Pour plus d'informations sur la modification du modèle, veuillez visiter </a:t>
            </a:r>
            <a:r>
              <a:rPr lang="en" b="1">
                <a:uFill>
                  <a:noFill/>
                </a:uFill>
                <a:hlinkClick r:id="rId3"/>
              </a:rPr>
              <a:t>Slidesgo School</a:t>
            </a:r>
            <a:r>
              <a:rPr lang="en" b="1"/>
              <a:t> </a:t>
            </a:r>
            <a:r>
              <a:rPr lang="en"/>
              <a:t>ou lire nos </a:t>
            </a:r>
            <a:r>
              <a:rPr lang="en" b="1">
                <a:uFill>
                  <a:noFill/>
                </a:uFill>
                <a:hlinkClick r:id="rId4"/>
              </a:rPr>
              <a:t>FAQ</a:t>
            </a:r>
            <a:r>
              <a:rPr lang="en"/>
              <a:t>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Un assortiment de ressources graphiques pouvant être utilisées dans la présentation se trouve dans la diapositive des </a:t>
            </a:r>
            <a:r>
              <a:rPr lang="en" b="1">
                <a:uFill>
                  <a:noFill/>
                </a:uFill>
                <a:hlinkClick r:id="" action="ppaction://noaction"/>
              </a:rPr>
              <a:t>ressources alternatives</a:t>
            </a:r>
            <a:r>
              <a:rPr lang="en"/>
              <a:t>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Une </a:t>
            </a:r>
            <a:r>
              <a:rPr lang="en" b="1">
                <a:uFill>
                  <a:noFill/>
                </a:uFill>
                <a:hlinkClick r:id="" action="ppaction://noaction"/>
              </a:rPr>
              <a:t>diapositive de remerciement</a:t>
            </a:r>
            <a:r>
              <a:rPr lang="en"/>
              <a:t>, que vous devez conserver afin que les crédits appropriés pour notre conception soient donnés.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Une </a:t>
            </a:r>
            <a:r>
              <a:rPr lang="en" b="1">
                <a:uFill>
                  <a:noFill/>
                </a:uFill>
                <a:hlinkClick r:id="" action="ppaction://noaction"/>
              </a:rPr>
              <a:t>diapositive de ressources</a:t>
            </a:r>
            <a:r>
              <a:rPr lang="en"/>
              <a:t>, où vous trouverez des liens vers tous les éléments utilisés dans le modèle.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b="1">
                <a:uFill>
                  <a:noFill/>
                </a:uFill>
                <a:hlinkClick r:id="" action="ppaction://noaction"/>
              </a:rPr>
              <a:t>Mode d'emploi</a:t>
            </a:r>
            <a:r>
              <a:rPr lang="en" b="1"/>
              <a:t>.</a:t>
            </a:r>
            <a:endParaRPr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Diapositives finales avec :</a:t>
            </a:r>
            <a:endParaRPr/>
          </a:p>
          <a:p>
            <a:pPr marL="97155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>
                <a:uFill>
                  <a:noFill/>
                </a:uFill>
                <a:hlinkClick r:id="" action="ppaction://noaction"/>
              </a:rPr>
              <a:t>Les</a:t>
            </a:r>
            <a:r>
              <a:rPr lang="en">
                <a:uFill>
                  <a:noFill/>
                </a:uFill>
                <a:hlinkClick r:id="" action="ppaction://noaction"/>
              </a:rPr>
              <a:t> </a:t>
            </a:r>
            <a:r>
              <a:rPr lang="en" b="1">
                <a:uFill>
                  <a:noFill/>
                </a:uFill>
                <a:hlinkClick r:id="" action="ppaction://noaction"/>
              </a:rPr>
              <a:t>polices et les couleurs</a:t>
            </a:r>
            <a:r>
              <a:rPr lang="en"/>
              <a:t> utilisées dans le modèle.</a:t>
            </a:r>
            <a:endParaRPr/>
          </a:p>
          <a:p>
            <a:pPr marL="97155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Une </a:t>
            </a:r>
            <a:r>
              <a:rPr lang="en" b="1">
                <a:uFill>
                  <a:noFill/>
                </a:uFill>
                <a:hlinkClick r:id="" action="ppaction://noaction"/>
              </a:rPr>
              <a:t>sélection d'illustrations</a:t>
            </a:r>
            <a:r>
              <a:rPr lang="en"/>
              <a:t>. Vous pouvez également les personnaliser et les animer à votre guise avec l'éditeur en ligne. Visitez </a:t>
            </a:r>
            <a:r>
              <a:rPr lang="en" b="1">
                <a:uFill>
                  <a:noFill/>
                </a:uFill>
                <a:hlinkClick r:id="rId5"/>
              </a:rPr>
              <a:t>Storyset</a:t>
            </a:r>
            <a:r>
              <a:rPr lang="en" b="1"/>
              <a:t> </a:t>
            </a:r>
            <a:r>
              <a:rPr lang="en"/>
              <a:t>pour en savoir plus.</a:t>
            </a:r>
            <a:endParaRPr/>
          </a:p>
          <a:p>
            <a:pPr marL="97155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Plus de </a:t>
            </a:r>
            <a:r>
              <a:rPr lang="en" b="1">
                <a:uFill>
                  <a:noFill/>
                </a:uFill>
                <a:hlinkClick r:id="" action="ppaction://noaction"/>
              </a:rPr>
              <a:t>ressources infographiques</a:t>
            </a:r>
            <a:r>
              <a:rPr lang="en"/>
              <a:t>, dont la taille et la couleur peuvent être modifiées.</a:t>
            </a:r>
            <a:endParaRPr/>
          </a:p>
          <a:p>
            <a:pPr marL="97155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Ensembles </a:t>
            </a:r>
            <a:r>
              <a:rPr lang="en" b="1">
                <a:uFill>
                  <a:noFill/>
                </a:uFill>
                <a:hlinkClick r:id="" action="ppaction://noaction"/>
              </a:rPr>
              <a:t>d'icônes personnalisables</a:t>
            </a:r>
            <a:r>
              <a:rPr lang="en"/>
              <a:t> des thèmes suivants : général, affaires, avatar, processus créatif, éducation, aide et support, médical, nature, arts du spectacle, SEO et marketing, et travail en équipe.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Vous pouvez supprimer cette diapositive lorsque vous avez terminé de modifier la présentation.</a:t>
            </a:r>
            <a:endParaRPr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DCCA0C3-4487-46DF-AC5D-7E8C7EFF64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21;p37">
            <a:extLst>
              <a:ext uri="{FF2B5EF4-FFF2-40B4-BE49-F238E27FC236}">
                <a16:creationId xmlns:a16="http://schemas.microsoft.com/office/drawing/2014/main" id="{4CBF28A5-3345-4B0C-85BE-7EEA8DC9BF06}"/>
              </a:ext>
            </a:extLst>
          </p:cNvPr>
          <p:cNvSpPr/>
          <p:nvPr/>
        </p:nvSpPr>
        <p:spPr>
          <a:xfrm>
            <a:off x="0" y="-1"/>
            <a:ext cx="9144000" cy="1124243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7"/>
          <p:cNvSpPr/>
          <p:nvPr/>
        </p:nvSpPr>
        <p:spPr>
          <a:xfrm>
            <a:off x="7329900" y="1524366"/>
            <a:ext cx="1814100" cy="543000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7"/>
          <p:cNvSpPr/>
          <p:nvPr/>
        </p:nvSpPr>
        <p:spPr>
          <a:xfrm>
            <a:off x="7329900" y="4327422"/>
            <a:ext cx="1814100" cy="543000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7"/>
          <p:cNvSpPr/>
          <p:nvPr/>
        </p:nvSpPr>
        <p:spPr>
          <a:xfrm>
            <a:off x="0" y="1524366"/>
            <a:ext cx="1814100" cy="543000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7"/>
          <p:cNvSpPr/>
          <p:nvPr/>
        </p:nvSpPr>
        <p:spPr>
          <a:xfrm>
            <a:off x="0" y="4327422"/>
            <a:ext cx="1814100" cy="543000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title"/>
          </p:nvPr>
        </p:nvSpPr>
        <p:spPr>
          <a:xfrm>
            <a:off x="1890300" y="1380054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CONTROLE FINANCEIRO</a:t>
            </a:r>
            <a:endParaRPr dirty="0"/>
          </a:p>
        </p:txBody>
      </p:sp>
      <p:sp>
        <p:nvSpPr>
          <p:cNvPr id="224" name="Google Shape;224;p37"/>
          <p:cNvSpPr txBox="1">
            <a:spLocks noGrp="1"/>
          </p:cNvSpPr>
          <p:nvPr>
            <p:ph type="title" idx="2"/>
          </p:nvPr>
        </p:nvSpPr>
        <p:spPr>
          <a:xfrm>
            <a:off x="989738" y="1599066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01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25" name="Google Shape;225;p37"/>
          <p:cNvSpPr txBox="1">
            <a:spLocks noGrp="1"/>
          </p:cNvSpPr>
          <p:nvPr>
            <p:ph type="subTitle" idx="1"/>
          </p:nvPr>
        </p:nvSpPr>
        <p:spPr>
          <a:xfrm>
            <a:off x="1890300" y="1720648"/>
            <a:ext cx="26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Controle do </a:t>
            </a:r>
            <a:r>
              <a:rPr lang="en" sz="1200" dirty="0">
                <a:highlight>
                  <a:srgbClr val="DAD2F1"/>
                </a:highlight>
              </a:rPr>
              <a:t>fluxo de caixa</a:t>
            </a:r>
            <a:r>
              <a:rPr lang="en" sz="1200" dirty="0"/>
              <a:t>, entrada e saida de dinheiro.</a:t>
            </a:r>
            <a:endParaRPr lang="fr-FR" sz="1200" dirty="0"/>
          </a:p>
        </p:txBody>
      </p:sp>
      <p:sp>
        <p:nvSpPr>
          <p:cNvPr id="226" name="Google Shape;226;p37"/>
          <p:cNvSpPr txBox="1">
            <a:spLocks noGrp="1"/>
          </p:cNvSpPr>
          <p:nvPr>
            <p:ph type="title" idx="3"/>
          </p:nvPr>
        </p:nvSpPr>
        <p:spPr>
          <a:xfrm>
            <a:off x="4917450" y="1380054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CONTROLE DE ESTOQUE</a:t>
            </a:r>
            <a:endParaRPr dirty="0"/>
          </a:p>
        </p:txBody>
      </p:sp>
      <p:sp>
        <p:nvSpPr>
          <p:cNvPr id="227" name="Google Shape;227;p37"/>
          <p:cNvSpPr txBox="1">
            <a:spLocks noGrp="1"/>
          </p:cNvSpPr>
          <p:nvPr>
            <p:ph type="title" idx="4"/>
          </p:nvPr>
        </p:nvSpPr>
        <p:spPr>
          <a:xfrm>
            <a:off x="7330050" y="1599066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02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28" name="Google Shape;228;p37"/>
          <p:cNvSpPr txBox="1">
            <a:spLocks noGrp="1"/>
          </p:cNvSpPr>
          <p:nvPr>
            <p:ph type="subTitle" idx="5"/>
          </p:nvPr>
        </p:nvSpPr>
        <p:spPr>
          <a:xfrm>
            <a:off x="4917450" y="172687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Controle de entrada e saida de </a:t>
            </a:r>
            <a:r>
              <a:rPr lang="en" sz="1200" dirty="0">
                <a:highlight>
                  <a:srgbClr val="DAD2F1"/>
                </a:highlight>
              </a:rPr>
              <a:t>produtos</a:t>
            </a:r>
            <a:r>
              <a:rPr lang="en" sz="1200" dirty="0"/>
              <a:t> do estoque.</a:t>
            </a:r>
            <a:endParaRPr sz="1200" dirty="0"/>
          </a:p>
        </p:txBody>
      </p:sp>
      <p:sp>
        <p:nvSpPr>
          <p:cNvPr id="229" name="Google Shape;229;p37"/>
          <p:cNvSpPr txBox="1">
            <a:spLocks noGrp="1"/>
          </p:cNvSpPr>
          <p:nvPr>
            <p:ph type="title" idx="6"/>
          </p:nvPr>
        </p:nvSpPr>
        <p:spPr>
          <a:xfrm>
            <a:off x="1890100" y="4183622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RELATÓRIOS</a:t>
            </a:r>
            <a:endParaRPr dirty="0"/>
          </a:p>
        </p:txBody>
      </p:sp>
      <p:sp>
        <p:nvSpPr>
          <p:cNvPr id="230" name="Google Shape;230;p37"/>
          <p:cNvSpPr txBox="1">
            <a:spLocks noGrp="1"/>
          </p:cNvSpPr>
          <p:nvPr>
            <p:ph type="title" idx="7"/>
          </p:nvPr>
        </p:nvSpPr>
        <p:spPr>
          <a:xfrm>
            <a:off x="989738" y="4402122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05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31" name="Google Shape;231;p37"/>
          <p:cNvSpPr txBox="1">
            <a:spLocks noGrp="1"/>
          </p:cNvSpPr>
          <p:nvPr>
            <p:ph type="subTitle" idx="8"/>
          </p:nvPr>
        </p:nvSpPr>
        <p:spPr>
          <a:xfrm>
            <a:off x="1890100" y="453054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Relatórios sobre </a:t>
            </a:r>
            <a:r>
              <a:rPr lang="en-US" sz="1200">
                <a:highlight>
                  <a:srgbClr val="DAD2F1"/>
                </a:highlight>
              </a:rPr>
              <a:t>gastos</a:t>
            </a:r>
            <a:r>
              <a:rPr lang="en-US" sz="1200"/>
              <a:t> mensais e </a:t>
            </a:r>
            <a:r>
              <a:rPr lang="en-US" sz="1200">
                <a:highlight>
                  <a:srgbClr val="DAD2F1"/>
                </a:highlight>
              </a:rPr>
              <a:t>produtos</a:t>
            </a:r>
            <a:r>
              <a:rPr lang="en-US" sz="1200"/>
              <a:t> mais </a:t>
            </a:r>
            <a:r>
              <a:rPr lang="en-US" sz="1200">
                <a:highlight>
                  <a:srgbClr val="DAD2F1"/>
                </a:highlight>
              </a:rPr>
              <a:t>vendidos</a:t>
            </a:r>
            <a:r>
              <a:rPr lang="en-US" sz="1200"/>
              <a:t>.</a:t>
            </a:r>
          </a:p>
        </p:txBody>
      </p:sp>
      <p:sp>
        <p:nvSpPr>
          <p:cNvPr id="232" name="Google Shape;232;p37"/>
          <p:cNvSpPr txBox="1">
            <a:spLocks noGrp="1"/>
          </p:cNvSpPr>
          <p:nvPr>
            <p:ph type="title" idx="9"/>
          </p:nvPr>
        </p:nvSpPr>
        <p:spPr>
          <a:xfrm>
            <a:off x="4632512" y="4183622"/>
            <a:ext cx="2621138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CADASTRO DE FUNCINÁRIO</a:t>
            </a:r>
            <a:endParaRPr dirty="0"/>
          </a:p>
        </p:txBody>
      </p:sp>
      <p:sp>
        <p:nvSpPr>
          <p:cNvPr id="233" name="Google Shape;233;p37"/>
          <p:cNvSpPr txBox="1">
            <a:spLocks noGrp="1"/>
          </p:cNvSpPr>
          <p:nvPr>
            <p:ph type="title" idx="13"/>
          </p:nvPr>
        </p:nvSpPr>
        <p:spPr>
          <a:xfrm>
            <a:off x="7329901" y="4402122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06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subTitle" idx="14"/>
          </p:nvPr>
        </p:nvSpPr>
        <p:spPr>
          <a:xfrm>
            <a:off x="4917250" y="453054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Gestão de </a:t>
            </a:r>
            <a:r>
              <a:rPr lang="en-US" sz="1200">
                <a:highlight>
                  <a:srgbClr val="DAD2F1"/>
                </a:highlight>
              </a:rPr>
              <a:t>vendas </a:t>
            </a:r>
            <a:r>
              <a:rPr lang="en-US" sz="1200"/>
              <a:t>e </a:t>
            </a:r>
            <a:r>
              <a:rPr lang="en-US" sz="1200">
                <a:highlight>
                  <a:srgbClr val="DAD2F1"/>
                </a:highlight>
              </a:rPr>
              <a:t>controle</a:t>
            </a:r>
            <a:r>
              <a:rPr lang="en-US" sz="1200"/>
              <a:t> de entrada e saida.</a:t>
            </a:r>
            <a:endParaRPr lang="en-US" sz="1200">
              <a:highlight>
                <a:srgbClr val="DAD2F1"/>
              </a:highlight>
            </a:endParaRPr>
          </a:p>
        </p:txBody>
      </p:sp>
      <p:sp>
        <p:nvSpPr>
          <p:cNvPr id="235" name="Google Shape;235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ESTOQUE CERTO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9" name="Google Shape;220;p37">
            <a:extLst>
              <a:ext uri="{FF2B5EF4-FFF2-40B4-BE49-F238E27FC236}">
                <a16:creationId xmlns:a16="http://schemas.microsoft.com/office/drawing/2014/main" id="{8D6EC369-BE69-421A-941D-D0EF0ADEEC44}"/>
              </a:ext>
            </a:extLst>
          </p:cNvPr>
          <p:cNvSpPr/>
          <p:nvPr/>
        </p:nvSpPr>
        <p:spPr>
          <a:xfrm>
            <a:off x="7334376" y="2893060"/>
            <a:ext cx="1814100" cy="543000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22;p37">
            <a:extLst>
              <a:ext uri="{FF2B5EF4-FFF2-40B4-BE49-F238E27FC236}">
                <a16:creationId xmlns:a16="http://schemas.microsoft.com/office/drawing/2014/main" id="{DD9ABE71-A2FB-4140-ACDA-34A7A080D345}"/>
              </a:ext>
            </a:extLst>
          </p:cNvPr>
          <p:cNvSpPr/>
          <p:nvPr/>
        </p:nvSpPr>
        <p:spPr>
          <a:xfrm>
            <a:off x="4476" y="2893060"/>
            <a:ext cx="1814100" cy="543000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29;p37">
            <a:extLst>
              <a:ext uri="{FF2B5EF4-FFF2-40B4-BE49-F238E27FC236}">
                <a16:creationId xmlns:a16="http://schemas.microsoft.com/office/drawing/2014/main" id="{78B73610-5ABD-4099-B881-BA02C1C96134}"/>
              </a:ext>
            </a:extLst>
          </p:cNvPr>
          <p:cNvSpPr txBox="1">
            <a:spLocks/>
          </p:cNvSpPr>
          <p:nvPr/>
        </p:nvSpPr>
        <p:spPr>
          <a:xfrm>
            <a:off x="1894576" y="2749260"/>
            <a:ext cx="23364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PDV ONLINE</a:t>
            </a:r>
          </a:p>
        </p:txBody>
      </p:sp>
      <p:sp>
        <p:nvSpPr>
          <p:cNvPr id="22" name="Google Shape;230;p37">
            <a:extLst>
              <a:ext uri="{FF2B5EF4-FFF2-40B4-BE49-F238E27FC236}">
                <a16:creationId xmlns:a16="http://schemas.microsoft.com/office/drawing/2014/main" id="{0BEAC5E9-7DE1-4103-959B-54790246C022}"/>
              </a:ext>
            </a:extLst>
          </p:cNvPr>
          <p:cNvSpPr txBox="1">
            <a:spLocks/>
          </p:cNvSpPr>
          <p:nvPr/>
        </p:nvSpPr>
        <p:spPr>
          <a:xfrm>
            <a:off x="994214" y="2967760"/>
            <a:ext cx="82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23" name="Google Shape;231;p37">
            <a:extLst>
              <a:ext uri="{FF2B5EF4-FFF2-40B4-BE49-F238E27FC236}">
                <a16:creationId xmlns:a16="http://schemas.microsoft.com/office/drawing/2014/main" id="{25520523-B112-4E76-AB5B-2029281A8D45}"/>
              </a:ext>
            </a:extLst>
          </p:cNvPr>
          <p:cNvSpPr txBox="1">
            <a:spLocks/>
          </p:cNvSpPr>
          <p:nvPr/>
        </p:nvSpPr>
        <p:spPr>
          <a:xfrm>
            <a:off x="1894576" y="309618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fr-FR" sz="1200" dirty="0">
                <a:highlight>
                  <a:srgbClr val="DAD2F1"/>
                </a:highlight>
              </a:rPr>
              <a:t>Automatização</a:t>
            </a:r>
            <a:r>
              <a:rPr lang="fr-FR" sz="1200" dirty="0"/>
              <a:t> no registro de vendas.</a:t>
            </a:r>
          </a:p>
        </p:txBody>
      </p:sp>
      <p:sp>
        <p:nvSpPr>
          <p:cNvPr id="24" name="Google Shape;232;p37">
            <a:extLst>
              <a:ext uri="{FF2B5EF4-FFF2-40B4-BE49-F238E27FC236}">
                <a16:creationId xmlns:a16="http://schemas.microsoft.com/office/drawing/2014/main" id="{347679E0-FC11-4FCE-B6CA-3BF7AF7733BA}"/>
              </a:ext>
            </a:extLst>
          </p:cNvPr>
          <p:cNvSpPr txBox="1">
            <a:spLocks/>
          </p:cNvSpPr>
          <p:nvPr/>
        </p:nvSpPr>
        <p:spPr>
          <a:xfrm>
            <a:off x="4444253" y="2749260"/>
            <a:ext cx="2813873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CADASTRO DE CLIENTES</a:t>
            </a:r>
            <a:endParaRPr lang="pt-BR" dirty="0"/>
          </a:p>
        </p:txBody>
      </p:sp>
      <p:sp>
        <p:nvSpPr>
          <p:cNvPr id="25" name="Google Shape;233;p37">
            <a:extLst>
              <a:ext uri="{FF2B5EF4-FFF2-40B4-BE49-F238E27FC236}">
                <a16:creationId xmlns:a16="http://schemas.microsoft.com/office/drawing/2014/main" id="{11A09977-57B8-4B7F-8A7F-BDDB97542AA2}"/>
              </a:ext>
            </a:extLst>
          </p:cNvPr>
          <p:cNvSpPr txBox="1">
            <a:spLocks/>
          </p:cNvSpPr>
          <p:nvPr/>
        </p:nvSpPr>
        <p:spPr>
          <a:xfrm>
            <a:off x="7334377" y="2967760"/>
            <a:ext cx="82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26" name="Google Shape;234;p37">
            <a:extLst>
              <a:ext uri="{FF2B5EF4-FFF2-40B4-BE49-F238E27FC236}">
                <a16:creationId xmlns:a16="http://schemas.microsoft.com/office/drawing/2014/main" id="{56A8A5A3-71DB-4C32-9A16-7FC18E6B4195}"/>
              </a:ext>
            </a:extLst>
          </p:cNvPr>
          <p:cNvSpPr txBox="1">
            <a:spLocks/>
          </p:cNvSpPr>
          <p:nvPr/>
        </p:nvSpPr>
        <p:spPr>
          <a:xfrm>
            <a:off x="4921726" y="309618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fr-FR" sz="1200" dirty="0"/>
              <a:t>Gestão dos clientes para </a:t>
            </a:r>
            <a:r>
              <a:rPr lang="fr-FR" sz="1200" dirty="0">
                <a:highlight>
                  <a:srgbClr val="DAD2F1"/>
                </a:highlight>
              </a:rPr>
              <a:t>automatização</a:t>
            </a:r>
            <a:r>
              <a:rPr lang="fr-FR" sz="1200" dirty="0"/>
              <a:t> das vendas.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4">
            <a:extLst>
              <a:ext uri="{FF2B5EF4-FFF2-40B4-BE49-F238E27FC236}">
                <a16:creationId xmlns:a16="http://schemas.microsoft.com/office/drawing/2014/main" id="{97677D9E-759D-4CE2-A4B5-F5FC0A8A7091}"/>
              </a:ext>
            </a:extLst>
          </p:cNvPr>
          <p:cNvSpPr/>
          <p:nvPr/>
        </p:nvSpPr>
        <p:spPr>
          <a:xfrm>
            <a:off x="0" y="0"/>
            <a:ext cx="9144000" cy="712381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18" name="Google Shape;359;p44">
            <a:extLst>
              <a:ext uri="{FF2B5EF4-FFF2-40B4-BE49-F238E27FC236}">
                <a16:creationId xmlns:a16="http://schemas.microsoft.com/office/drawing/2014/main" id="{F8C24C6A-B011-454B-BA82-EAEAC5D9973C}"/>
              </a:ext>
            </a:extLst>
          </p:cNvPr>
          <p:cNvSpPr txBox="1">
            <a:spLocks/>
          </p:cNvSpPr>
          <p:nvPr/>
        </p:nvSpPr>
        <p:spPr>
          <a:xfrm>
            <a:off x="155544" y="160862"/>
            <a:ext cx="74898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800">
                <a:solidFill>
                  <a:schemeClr val="bg1"/>
                </a:solidFill>
              </a:rPr>
              <a:t>JORNADA DO USUÁRIO</a:t>
            </a:r>
          </a:p>
        </p:txBody>
      </p:sp>
      <p:sp>
        <p:nvSpPr>
          <p:cNvPr id="20" name="Retângulo 4">
            <a:extLst>
              <a:ext uri="{FF2B5EF4-FFF2-40B4-BE49-F238E27FC236}">
                <a16:creationId xmlns:a16="http://schemas.microsoft.com/office/drawing/2014/main" id="{BB9635A4-67DB-40CA-9E83-32799866E02A}"/>
              </a:ext>
            </a:extLst>
          </p:cNvPr>
          <p:cNvSpPr/>
          <p:nvPr/>
        </p:nvSpPr>
        <p:spPr>
          <a:xfrm>
            <a:off x="-3372" y="679330"/>
            <a:ext cx="9149561" cy="4421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E64EF987-3FB2-4B3A-98C7-509905B30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48" y="778873"/>
            <a:ext cx="8404285" cy="4469962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26303FFC-7F16-4EFC-B543-788991DE3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6176"/>
          <a:stretch/>
        </p:blipFill>
        <p:spPr>
          <a:xfrm>
            <a:off x="8730251" y="4709115"/>
            <a:ext cx="358850" cy="36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52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6E3610C-1C0D-4A45-A0C1-2E72D3BC7394}"/>
              </a:ext>
            </a:extLst>
          </p:cNvPr>
          <p:cNvSpPr/>
          <p:nvPr/>
        </p:nvSpPr>
        <p:spPr>
          <a:xfrm>
            <a:off x="0" y="-4846"/>
            <a:ext cx="9144000" cy="1099335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9" name="Google Shape;359;p44"/>
          <p:cNvSpPr txBox="1">
            <a:spLocks noGrp="1"/>
          </p:cNvSpPr>
          <p:nvPr>
            <p:ph type="title"/>
          </p:nvPr>
        </p:nvSpPr>
        <p:spPr>
          <a:xfrm>
            <a:off x="113015" y="65977"/>
            <a:ext cx="748986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>
                <a:solidFill>
                  <a:schemeClr val="bg1"/>
                </a:solidFill>
              </a:rPr>
              <a:t>PROTO-PERSONA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5C066BD-1031-4169-93FC-92C900093D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11"/>
          <a:stretch/>
        </p:blipFill>
        <p:spPr>
          <a:xfrm>
            <a:off x="0" y="709500"/>
            <a:ext cx="9144000" cy="49166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438D6A59-137F-423A-95DA-A18B05743B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6176"/>
          <a:stretch/>
        </p:blipFill>
        <p:spPr>
          <a:xfrm>
            <a:off x="8713717" y="4704353"/>
            <a:ext cx="358850" cy="36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10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3D1AAA7C-8154-4B5A-B1F1-6DA3A1B501FD}"/>
              </a:ext>
            </a:extLst>
          </p:cNvPr>
          <p:cNvSpPr/>
          <p:nvPr/>
        </p:nvSpPr>
        <p:spPr>
          <a:xfrm>
            <a:off x="0" y="-2971"/>
            <a:ext cx="9144000" cy="583102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1" name="Google Shape;801;p67"/>
          <p:cNvSpPr txBox="1">
            <a:spLocks noGrp="1"/>
          </p:cNvSpPr>
          <p:nvPr>
            <p:ph type="title"/>
          </p:nvPr>
        </p:nvSpPr>
        <p:spPr>
          <a:xfrm>
            <a:off x="464113" y="7639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bg1"/>
                </a:solidFill>
              </a:rPr>
              <a:t>MAPA DE EMPATIA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5E6A712-90A4-4416-BFA1-2881FC23D81E}"/>
              </a:ext>
            </a:extLst>
          </p:cNvPr>
          <p:cNvSpPr/>
          <p:nvPr/>
        </p:nvSpPr>
        <p:spPr>
          <a:xfrm>
            <a:off x="0" y="592137"/>
            <a:ext cx="9144000" cy="5921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26303CD-6853-4C26-972E-5869653395CC}"/>
              </a:ext>
            </a:extLst>
          </p:cNvPr>
          <p:cNvSpPr/>
          <p:nvPr/>
        </p:nvSpPr>
        <p:spPr>
          <a:xfrm>
            <a:off x="0" y="585925"/>
            <a:ext cx="9144000" cy="4546138"/>
          </a:xfrm>
          <a:prstGeom prst="rect">
            <a:avLst/>
          </a:prstGeom>
          <a:solidFill>
            <a:schemeClr val="bg1"/>
          </a:solidFill>
          <a:ln>
            <a:solidFill>
              <a:srgbClr val="3E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3190080B-252D-4451-B7C2-91B9D57E2D35}"/>
              </a:ext>
            </a:extLst>
          </p:cNvPr>
          <p:cNvCxnSpPr>
            <a:cxnSpLocks/>
          </p:cNvCxnSpPr>
          <p:nvPr/>
        </p:nvCxnSpPr>
        <p:spPr>
          <a:xfrm flipV="1">
            <a:off x="0" y="585926"/>
            <a:ext cx="9144000" cy="3169985"/>
          </a:xfrm>
          <a:prstGeom prst="line">
            <a:avLst/>
          </a:prstGeom>
          <a:ln>
            <a:solidFill>
              <a:srgbClr val="3E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336359E2-4FAB-4C87-98D8-F5C57E18DB5F}"/>
              </a:ext>
            </a:extLst>
          </p:cNvPr>
          <p:cNvCxnSpPr>
            <a:cxnSpLocks/>
          </p:cNvCxnSpPr>
          <p:nvPr/>
        </p:nvCxnSpPr>
        <p:spPr>
          <a:xfrm>
            <a:off x="-1" y="585924"/>
            <a:ext cx="9136856" cy="3181993"/>
          </a:xfrm>
          <a:prstGeom prst="line">
            <a:avLst/>
          </a:prstGeom>
          <a:ln>
            <a:solidFill>
              <a:srgbClr val="3E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E4EC3597-0A44-400B-B642-96957716A0A7}"/>
              </a:ext>
            </a:extLst>
          </p:cNvPr>
          <p:cNvCxnSpPr>
            <a:cxnSpLocks/>
          </p:cNvCxnSpPr>
          <p:nvPr/>
        </p:nvCxnSpPr>
        <p:spPr>
          <a:xfrm flipV="1">
            <a:off x="0" y="3767917"/>
            <a:ext cx="9144000" cy="2975"/>
          </a:xfrm>
          <a:prstGeom prst="line">
            <a:avLst/>
          </a:prstGeom>
          <a:ln>
            <a:solidFill>
              <a:srgbClr val="3E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1E82A325-F461-4EBC-95A9-503BB43C9D46}"/>
              </a:ext>
            </a:extLst>
          </p:cNvPr>
          <p:cNvCxnSpPr>
            <a:endCxn id="28" idx="2"/>
          </p:cNvCxnSpPr>
          <p:nvPr/>
        </p:nvCxnSpPr>
        <p:spPr>
          <a:xfrm>
            <a:off x="4560722" y="3767917"/>
            <a:ext cx="11278" cy="1364146"/>
          </a:xfrm>
          <a:prstGeom prst="line">
            <a:avLst/>
          </a:prstGeom>
          <a:ln>
            <a:solidFill>
              <a:srgbClr val="3E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2E26C4BB-3F48-472A-AFD5-6E0E68A5BD2F}"/>
              </a:ext>
            </a:extLst>
          </p:cNvPr>
          <p:cNvSpPr txBox="1"/>
          <p:nvPr/>
        </p:nvSpPr>
        <p:spPr>
          <a:xfrm>
            <a:off x="310008" y="1656866"/>
            <a:ext cx="31760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Noticias politicas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As(os) clientes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amigas e amigos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Músicas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Rádio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Podcast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7AF293A6-995F-4CA1-8A53-9476F18E532B}"/>
              </a:ext>
            </a:extLst>
          </p:cNvPr>
          <p:cNvSpPr txBox="1"/>
          <p:nvPr/>
        </p:nvSpPr>
        <p:spPr>
          <a:xfrm>
            <a:off x="3190520" y="2048552"/>
            <a:ext cx="805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highlight>
                  <a:srgbClr val="DAD2F1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OUVE?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FBCA6C70-DDD7-443C-B8D6-9819A21096BD}"/>
              </a:ext>
            </a:extLst>
          </p:cNvPr>
          <p:cNvSpPr txBox="1"/>
          <p:nvPr/>
        </p:nvSpPr>
        <p:spPr>
          <a:xfrm>
            <a:off x="3752233" y="1627136"/>
            <a:ext cx="170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highlight>
                  <a:srgbClr val="DAD2F1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PENSA E SENTE ?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68CE6756-08BC-4CB5-AC8F-3DE9E704FCA7}"/>
              </a:ext>
            </a:extLst>
          </p:cNvPr>
          <p:cNvSpPr txBox="1"/>
          <p:nvPr/>
        </p:nvSpPr>
        <p:spPr>
          <a:xfrm>
            <a:off x="3913810" y="2524261"/>
            <a:ext cx="1293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highlight>
                  <a:srgbClr val="DAD2F1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FALA E FAZ ?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BEDCCD52-9AC7-4BB3-A264-1368D8DC2893}"/>
              </a:ext>
            </a:extLst>
          </p:cNvPr>
          <p:cNvSpPr txBox="1"/>
          <p:nvPr/>
        </p:nvSpPr>
        <p:spPr>
          <a:xfrm>
            <a:off x="5193007" y="2034957"/>
            <a:ext cx="488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highlight>
                  <a:srgbClr val="DAD2F1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VÊ?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848E44E1-191F-4918-86B4-4808343804A0}"/>
              </a:ext>
            </a:extLst>
          </p:cNvPr>
          <p:cNvSpPr txBox="1"/>
          <p:nvPr/>
        </p:nvSpPr>
        <p:spPr>
          <a:xfrm>
            <a:off x="2650524" y="629675"/>
            <a:ext cx="286269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Sente Dores no corpo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Sente  Estresse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Sente  Ansiedade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Sente  Cansaço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Sente  Pressionada 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848E44E1-191F-4918-86B4-4808343804A0}"/>
              </a:ext>
            </a:extLst>
          </p:cNvPr>
          <p:cNvSpPr txBox="1"/>
          <p:nvPr/>
        </p:nvSpPr>
        <p:spPr>
          <a:xfrm>
            <a:off x="4722119" y="688418"/>
            <a:ext cx="2441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Pensa no futuro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Pensa na família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Pensa na própria saúde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Pensa em dinheiro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42A71A62-A69B-45AC-BC92-06AD38059AEB}"/>
              </a:ext>
            </a:extLst>
          </p:cNvPr>
          <p:cNvSpPr txBox="1"/>
          <p:nvPr/>
        </p:nvSpPr>
        <p:spPr>
          <a:xfrm>
            <a:off x="5854624" y="1725701"/>
            <a:ext cx="432468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Redes sociais (</a:t>
            </a:r>
            <a:r>
              <a:rPr lang="pt-BR" sz="11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TikTok</a:t>
            </a: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Instagram, Facebook)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MarketPlace</a:t>
            </a: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(Facebook, OLX)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Filmes \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Whatsapp</a:t>
            </a:r>
            <a:endParaRPr lang="pt-BR" sz="11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Televisão (Jornal)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51D5D471-E281-4681-8746-5E36E5A851F5}"/>
              </a:ext>
            </a:extLst>
          </p:cNvPr>
          <p:cNvSpPr txBox="1"/>
          <p:nvPr/>
        </p:nvSpPr>
        <p:spPr>
          <a:xfrm>
            <a:off x="1852436" y="3039555"/>
            <a:ext cx="34816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Faz vendas de produtos ou serviços.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Faz trabalhos excessivos.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Faz pesquisas de novas tendencias.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5DEC5C2D-DD94-4B8A-B6B4-0149A21BE1B2}"/>
              </a:ext>
            </a:extLst>
          </p:cNvPr>
          <p:cNvSpPr txBox="1"/>
          <p:nvPr/>
        </p:nvSpPr>
        <p:spPr>
          <a:xfrm>
            <a:off x="4722119" y="2966355"/>
            <a:ext cx="3108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Fala sobre o trabalho.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Fala com muitas pessoas sobre. perspectivas de vida.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Fala sobre empreendimentos.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1B27D237-ABC9-489C-A1F7-48325763E962}"/>
              </a:ext>
            </a:extLst>
          </p:cNvPr>
          <p:cNvSpPr txBox="1"/>
          <p:nvPr/>
        </p:nvSpPr>
        <p:spPr>
          <a:xfrm>
            <a:off x="464113" y="3783663"/>
            <a:ext cx="2539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highlight>
                  <a:srgbClr val="DAD2F1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Quais são as </a:t>
            </a:r>
            <a:r>
              <a:rPr lang="pt-BR" b="1">
                <a:highlight>
                  <a:srgbClr val="DAD2F1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DORES</a:t>
            </a:r>
            <a:r>
              <a:rPr lang="pt-BR">
                <a:highlight>
                  <a:srgbClr val="DAD2F1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8ACBED5-51E9-4721-8AC4-05EEA68FE2FB}"/>
              </a:ext>
            </a:extLst>
          </p:cNvPr>
          <p:cNvSpPr txBox="1"/>
          <p:nvPr/>
        </p:nvSpPr>
        <p:spPr>
          <a:xfrm>
            <a:off x="127682" y="4149607"/>
            <a:ext cx="448449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Medo do empreendimento não dar certo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Orçamento limitado.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Possibilidade de faltar coisas no estoque.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Medo de se machucar ou ficar doente e não poder trabalhar.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Muitas tarefas simultâneas / Rotina sobrecarregada.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4F43D1C0-E0A4-4D9F-98CD-DEA244B4F00C}"/>
              </a:ext>
            </a:extLst>
          </p:cNvPr>
          <p:cNvSpPr txBox="1"/>
          <p:nvPr/>
        </p:nvSpPr>
        <p:spPr>
          <a:xfrm>
            <a:off x="4948610" y="3827822"/>
            <a:ext cx="3651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highlight>
                  <a:srgbClr val="DAD2F1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Quais são as </a:t>
            </a:r>
            <a:r>
              <a:rPr lang="pt-BR" b="1">
                <a:highlight>
                  <a:srgbClr val="DAD2F1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NECESSIDADES </a:t>
            </a:r>
            <a:r>
              <a:rPr lang="pt-BR">
                <a:highlight>
                  <a:srgbClr val="DAD2F1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9963E216-4D5C-48AE-87D3-EE58AF318505}"/>
              </a:ext>
            </a:extLst>
          </p:cNvPr>
          <p:cNvSpPr txBox="1"/>
          <p:nvPr/>
        </p:nvSpPr>
        <p:spPr>
          <a:xfrm>
            <a:off x="4612179" y="4126245"/>
            <a:ext cx="41097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Melhor organização.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Mais responsabilidade com gastos.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Empreendimento dar certo.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Mais fluxo de caixa.</a:t>
            </a: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472D86C4-E585-4CB0-9B7D-18F6C74E59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6176"/>
          <a:stretch/>
        </p:blipFill>
        <p:spPr>
          <a:xfrm>
            <a:off x="8727360" y="4703407"/>
            <a:ext cx="358850" cy="362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"/>
          <p:cNvSpPr txBox="1">
            <a:spLocks noGrp="1"/>
          </p:cNvSpPr>
          <p:nvPr>
            <p:ph type="title"/>
          </p:nvPr>
        </p:nvSpPr>
        <p:spPr>
          <a:xfrm>
            <a:off x="4081241" y="2187260"/>
            <a:ext cx="1276110" cy="3523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Bill Gates</a:t>
            </a:r>
          </a:p>
        </p:txBody>
      </p:sp>
      <p:sp>
        <p:nvSpPr>
          <p:cNvPr id="416" name="Google Shape;416;p46"/>
          <p:cNvSpPr txBox="1">
            <a:spLocks noGrp="1"/>
          </p:cNvSpPr>
          <p:nvPr>
            <p:ph type="subTitle" idx="1"/>
          </p:nvPr>
        </p:nvSpPr>
        <p:spPr>
          <a:xfrm>
            <a:off x="1533377" y="761621"/>
            <a:ext cx="6063087" cy="12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“A primeira regra de qualquer tecnologia utilizada nos negócios é que a </a:t>
            </a:r>
            <a:r>
              <a:rPr lang="pt-BR">
                <a:highlight>
                  <a:srgbClr val="DAD2F1"/>
                </a:highlight>
              </a:rPr>
              <a:t>automação</a:t>
            </a:r>
            <a:r>
              <a:rPr lang="pt-BR"/>
              <a:t> aplicada a uma operação eficiente </a:t>
            </a:r>
            <a:r>
              <a:rPr lang="pt-BR">
                <a:highlight>
                  <a:srgbClr val="DAD2F1"/>
                </a:highlight>
              </a:rPr>
              <a:t>aumentará a eficiência.</a:t>
            </a:r>
            <a:r>
              <a:rPr lang="pt-BR"/>
              <a:t>”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9CC8A1F-ABA9-4A77-99EA-FFDD971DAD41}"/>
              </a:ext>
            </a:extLst>
          </p:cNvPr>
          <p:cNvSpPr/>
          <p:nvPr/>
        </p:nvSpPr>
        <p:spPr>
          <a:xfrm>
            <a:off x="-14156" y="0"/>
            <a:ext cx="1547534" cy="5143500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BD3F243-6A2D-44E3-9772-86F86D1676C0}"/>
              </a:ext>
            </a:extLst>
          </p:cNvPr>
          <p:cNvSpPr/>
          <p:nvPr/>
        </p:nvSpPr>
        <p:spPr>
          <a:xfrm>
            <a:off x="7596466" y="0"/>
            <a:ext cx="1547534" cy="5143500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3E00FF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786636B-1334-4CCA-9290-EDCFDBE702E1}"/>
              </a:ext>
            </a:extLst>
          </p:cNvPr>
          <p:cNvSpPr/>
          <p:nvPr/>
        </p:nvSpPr>
        <p:spPr>
          <a:xfrm>
            <a:off x="1533378" y="2890911"/>
            <a:ext cx="6063088" cy="22525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68F1E8BD-C2CC-4CC5-B820-4586C7FD7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437" y="2680374"/>
            <a:ext cx="2463126" cy="246312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B0B8165D-66E7-4349-A7B0-4E59F7799A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6176"/>
          <a:stretch/>
        </p:blipFill>
        <p:spPr>
          <a:xfrm>
            <a:off x="7192247" y="4721024"/>
            <a:ext cx="358850" cy="36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34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subTitle" idx="1"/>
          </p:nvPr>
        </p:nvSpPr>
        <p:spPr>
          <a:xfrm>
            <a:off x="4495787" y="3310453"/>
            <a:ext cx="4227005" cy="878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3.9 Milhões de </a:t>
            </a:r>
            <a:r>
              <a:rPr lang="pt-BR">
                <a:highlight>
                  <a:srgbClr val="DAD2F1"/>
                </a:highlight>
              </a:rPr>
              <a:t>pequenos negócios</a:t>
            </a:r>
            <a:r>
              <a:rPr lang="pt-BR"/>
              <a:t> foram abertos em 2021, com crescimento de </a:t>
            </a:r>
            <a:r>
              <a:rPr lang="pt-BR">
                <a:highlight>
                  <a:srgbClr val="DAD2F1"/>
                </a:highlight>
              </a:rPr>
              <a:t>19,8%</a:t>
            </a:r>
            <a:r>
              <a:rPr lang="pt-BR"/>
              <a:t> em relação a 2020.</a:t>
            </a:r>
            <a:endParaRPr lang="fr-FR"/>
          </a:p>
        </p:txBody>
      </p:sp>
      <p:sp>
        <p:nvSpPr>
          <p:cNvPr id="431" name="Google Shape;431;p48"/>
          <p:cNvSpPr txBox="1">
            <a:spLocks noGrp="1"/>
          </p:cNvSpPr>
          <p:nvPr>
            <p:ph type="title"/>
          </p:nvPr>
        </p:nvSpPr>
        <p:spPr>
          <a:xfrm>
            <a:off x="4271494" y="768034"/>
            <a:ext cx="4358798" cy="23894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3.9 MILHÕES</a:t>
            </a:r>
            <a:endParaRPr lang="pt-BR" sz="7200"/>
          </a:p>
        </p:txBody>
      </p:sp>
      <p:sp>
        <p:nvSpPr>
          <p:cNvPr id="432" name="Google Shape;432;p48"/>
          <p:cNvSpPr/>
          <p:nvPr/>
        </p:nvSpPr>
        <p:spPr>
          <a:xfrm>
            <a:off x="4753536" y="3054199"/>
            <a:ext cx="3677770" cy="103259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E3138F3-98BB-4F40-8BC3-215810067FA8}"/>
              </a:ext>
            </a:extLst>
          </p:cNvPr>
          <p:cNvSpPr/>
          <p:nvPr/>
        </p:nvSpPr>
        <p:spPr>
          <a:xfrm>
            <a:off x="0" y="0"/>
            <a:ext cx="9144000" cy="591671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3C340F9-1F90-4F3F-86E6-DE5600C186B4}"/>
              </a:ext>
            </a:extLst>
          </p:cNvPr>
          <p:cNvSpPr/>
          <p:nvPr/>
        </p:nvSpPr>
        <p:spPr>
          <a:xfrm>
            <a:off x="0" y="4551829"/>
            <a:ext cx="9144000" cy="591671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Pessoas de esqui na neve&#10;&#10;Descrição gerada automaticamente com confiança média">
            <a:extLst>
              <a:ext uri="{FF2B5EF4-FFF2-40B4-BE49-F238E27FC236}">
                <a16:creationId xmlns:a16="http://schemas.microsoft.com/office/drawing/2014/main" id="{59479D53-E69F-483C-BD47-6693CE3C2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57" y="856202"/>
            <a:ext cx="3579085" cy="357908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1FC8A431-2798-40AB-9611-10E1677AEF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6176"/>
          <a:stretch/>
        </p:blipFill>
        <p:spPr>
          <a:xfrm>
            <a:off x="8742204" y="4127056"/>
            <a:ext cx="358850" cy="362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BD42D66-0011-406F-B987-E03B56908E2E}"/>
              </a:ext>
            </a:extLst>
          </p:cNvPr>
          <p:cNvSpPr/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28BC741-3D78-4C36-A3D5-11706CDAA75C}"/>
              </a:ext>
            </a:extLst>
          </p:cNvPr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E9C506AC-07EC-4791-A325-9E27C04E7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4739893"/>
              </p:ext>
            </p:extLst>
          </p:nvPr>
        </p:nvGraphicFramePr>
        <p:xfrm>
          <a:off x="1697501" y="736702"/>
          <a:ext cx="5748997" cy="3490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Google Shape;801;p67">
            <a:extLst>
              <a:ext uri="{FF2B5EF4-FFF2-40B4-BE49-F238E27FC236}">
                <a16:creationId xmlns:a16="http://schemas.microsoft.com/office/drawing/2014/main" id="{4D34361E-D3FE-4BE7-B6EE-A09E54689E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759" y="43314"/>
            <a:ext cx="716761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chemeClr val="bg1"/>
                </a:solidFill>
              </a:rPr>
              <a:t>Abertura de Empresas no Brasil - Quadrimestre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DAF71A-3AE7-425E-99C4-CA1DCB9B8D31}"/>
              </a:ext>
            </a:extLst>
          </p:cNvPr>
          <p:cNvSpPr txBox="1"/>
          <p:nvPr/>
        </p:nvSpPr>
        <p:spPr>
          <a:xfrm>
            <a:off x="1697501" y="4155244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>
                <a:solidFill>
                  <a:schemeClr val="tx1"/>
                </a:solidFill>
                <a:highlight>
                  <a:srgbClr val="DAD2F1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Fonte: Target Data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20F8EFE-5190-402E-AA53-913F32EFF9DC}"/>
              </a:ext>
            </a:extLst>
          </p:cNvPr>
          <p:cNvSpPr txBox="1"/>
          <p:nvPr/>
        </p:nvSpPr>
        <p:spPr>
          <a:xfrm>
            <a:off x="1697501" y="4339968"/>
            <a:ext cx="7264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>
                <a:solidFill>
                  <a:schemeClr val="tx1"/>
                </a:solidFill>
                <a:highlight>
                  <a:srgbClr val="DAD2F1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Abril 2021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71ECC5A-1B46-4F56-8BBE-488F0FF077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6176"/>
          <a:stretch/>
        </p:blipFill>
        <p:spPr>
          <a:xfrm>
            <a:off x="8746989" y="4148324"/>
            <a:ext cx="358850" cy="36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65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488C75DE-8046-4479-B0A7-777A7CB44029}"/>
              </a:ext>
            </a:extLst>
          </p:cNvPr>
          <p:cNvSpPr/>
          <p:nvPr/>
        </p:nvSpPr>
        <p:spPr>
          <a:xfrm>
            <a:off x="0" y="-26283"/>
            <a:ext cx="9144000" cy="1133458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5" name="Google Shape;285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PRINCIPAIS CAUSAS PARA MEI’S FALIREM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86" name="Google Shape;286;p42"/>
          <p:cNvSpPr txBox="1">
            <a:spLocks noGrp="1"/>
          </p:cNvSpPr>
          <p:nvPr>
            <p:ph type="title" idx="2"/>
          </p:nvPr>
        </p:nvSpPr>
        <p:spPr>
          <a:xfrm>
            <a:off x="720000" y="2789400"/>
            <a:ext cx="2421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MÁ GESTÃO FINANCEIRA</a:t>
            </a:r>
            <a:endParaRPr/>
          </a:p>
        </p:txBody>
      </p:sp>
      <p:sp>
        <p:nvSpPr>
          <p:cNvPr id="287" name="Google Shape;287;p42"/>
          <p:cNvSpPr txBox="1">
            <a:spLocks noGrp="1"/>
          </p:cNvSpPr>
          <p:nvPr>
            <p:ph type="subTitle" idx="1"/>
          </p:nvPr>
        </p:nvSpPr>
        <p:spPr>
          <a:xfrm>
            <a:off x="720000" y="3212425"/>
            <a:ext cx="2421300" cy="6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Não ter um controle efetivo de seus custos e aplicações financeiras é um erro muito comum.</a:t>
            </a:r>
            <a:endParaRPr lang="fr-FR" sz="1200"/>
          </a:p>
        </p:txBody>
      </p:sp>
      <p:sp>
        <p:nvSpPr>
          <p:cNvPr id="288" name="Google Shape;288;p42"/>
          <p:cNvSpPr txBox="1">
            <a:spLocks noGrp="1"/>
          </p:cNvSpPr>
          <p:nvPr>
            <p:ph type="title" idx="3"/>
          </p:nvPr>
        </p:nvSpPr>
        <p:spPr>
          <a:xfrm>
            <a:off x="3361363" y="2789400"/>
            <a:ext cx="2421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AVERSÃO A TECNOLOGIA</a:t>
            </a:r>
            <a:endParaRPr/>
          </a:p>
        </p:txBody>
      </p:sp>
      <p:sp>
        <p:nvSpPr>
          <p:cNvPr id="289" name="Google Shape;289;p42"/>
          <p:cNvSpPr txBox="1">
            <a:spLocks noGrp="1"/>
          </p:cNvSpPr>
          <p:nvPr>
            <p:ph type="subTitle" idx="4"/>
          </p:nvPr>
        </p:nvSpPr>
        <p:spPr>
          <a:xfrm>
            <a:off x="3361350" y="3210324"/>
            <a:ext cx="2421300" cy="6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Tecnologia serve não somente para reduzir falhas, mas também reduzindo o tempo gasto com operações manuais. </a:t>
            </a:r>
            <a:endParaRPr lang="fr-FR" sz="1200"/>
          </a:p>
        </p:txBody>
      </p:sp>
      <p:sp>
        <p:nvSpPr>
          <p:cNvPr id="290" name="Google Shape;290;p42"/>
          <p:cNvSpPr txBox="1">
            <a:spLocks noGrp="1"/>
          </p:cNvSpPr>
          <p:nvPr>
            <p:ph type="title" idx="5"/>
          </p:nvPr>
        </p:nvSpPr>
        <p:spPr>
          <a:xfrm>
            <a:off x="6002725" y="2789400"/>
            <a:ext cx="2421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DEMANDA DE ESTOQUE</a:t>
            </a:r>
            <a:endParaRPr/>
          </a:p>
        </p:txBody>
      </p:sp>
      <p:sp>
        <p:nvSpPr>
          <p:cNvPr id="291" name="Google Shape;291;p42"/>
          <p:cNvSpPr txBox="1">
            <a:spLocks noGrp="1"/>
          </p:cNvSpPr>
          <p:nvPr>
            <p:ph type="subTitle" idx="6"/>
          </p:nvPr>
        </p:nvSpPr>
        <p:spPr>
          <a:xfrm>
            <a:off x="6002725" y="3212425"/>
            <a:ext cx="2421300" cy="6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Muitos empreendedores não fazem uma análise da curva ABC do seus próprios produtos.</a:t>
            </a:r>
            <a:endParaRPr lang="fr-FR" sz="1200"/>
          </a:p>
        </p:txBody>
      </p:sp>
      <p:sp>
        <p:nvSpPr>
          <p:cNvPr id="292" name="Google Shape;292;p42"/>
          <p:cNvSpPr/>
          <p:nvPr/>
        </p:nvSpPr>
        <p:spPr>
          <a:xfrm>
            <a:off x="819215" y="1814250"/>
            <a:ext cx="692700" cy="718200"/>
          </a:xfrm>
          <a:prstGeom prst="rect">
            <a:avLst/>
          </a:prstGeom>
          <a:solidFill>
            <a:srgbClr val="DAD2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2"/>
          <p:cNvSpPr/>
          <p:nvPr/>
        </p:nvSpPr>
        <p:spPr>
          <a:xfrm>
            <a:off x="3460123" y="1814250"/>
            <a:ext cx="692700" cy="718200"/>
          </a:xfrm>
          <a:prstGeom prst="rect">
            <a:avLst/>
          </a:prstGeom>
          <a:solidFill>
            <a:srgbClr val="DAD2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2"/>
          <p:cNvSpPr/>
          <p:nvPr/>
        </p:nvSpPr>
        <p:spPr>
          <a:xfrm>
            <a:off x="6101031" y="1814250"/>
            <a:ext cx="692700" cy="718200"/>
          </a:xfrm>
          <a:prstGeom prst="rect">
            <a:avLst/>
          </a:prstGeom>
          <a:solidFill>
            <a:srgbClr val="DAD2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52161ADD-C37B-4763-B9AA-EACE0A96DF6F}"/>
              </a:ext>
            </a:extLst>
          </p:cNvPr>
          <p:cNvSpPr/>
          <p:nvPr/>
        </p:nvSpPr>
        <p:spPr>
          <a:xfrm>
            <a:off x="0" y="4570800"/>
            <a:ext cx="720000" cy="572700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08F209B6-C897-46E9-9311-D145077F0C3C}"/>
              </a:ext>
            </a:extLst>
          </p:cNvPr>
          <p:cNvSpPr/>
          <p:nvPr/>
        </p:nvSpPr>
        <p:spPr>
          <a:xfrm>
            <a:off x="4832252" y="4570800"/>
            <a:ext cx="4311748" cy="572700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Google Shape;6187;p84">
            <a:extLst>
              <a:ext uri="{FF2B5EF4-FFF2-40B4-BE49-F238E27FC236}">
                <a16:creationId xmlns:a16="http://schemas.microsoft.com/office/drawing/2014/main" id="{83B47005-78D1-4C04-81BF-0436C7C00B72}"/>
              </a:ext>
            </a:extLst>
          </p:cNvPr>
          <p:cNvSpPr/>
          <p:nvPr/>
        </p:nvSpPr>
        <p:spPr>
          <a:xfrm>
            <a:off x="946010" y="1961016"/>
            <a:ext cx="439109" cy="438037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5815;p82">
            <a:extLst>
              <a:ext uri="{FF2B5EF4-FFF2-40B4-BE49-F238E27FC236}">
                <a16:creationId xmlns:a16="http://schemas.microsoft.com/office/drawing/2014/main" id="{23F87691-3328-4638-8841-349ABD1C1FF0}"/>
              </a:ext>
            </a:extLst>
          </p:cNvPr>
          <p:cNvGrpSpPr/>
          <p:nvPr/>
        </p:nvGrpSpPr>
        <p:grpSpPr>
          <a:xfrm>
            <a:off x="6256574" y="1976365"/>
            <a:ext cx="425580" cy="422820"/>
            <a:chOff x="5049575" y="4993600"/>
            <a:chExt cx="482050" cy="478925"/>
          </a:xfrm>
          <a:solidFill>
            <a:schemeClr val="accent1"/>
          </a:solidFill>
        </p:grpSpPr>
        <p:sp>
          <p:nvSpPr>
            <p:cNvPr id="33" name="Google Shape;5816;p82">
              <a:extLst>
                <a:ext uri="{FF2B5EF4-FFF2-40B4-BE49-F238E27FC236}">
                  <a16:creationId xmlns:a16="http://schemas.microsoft.com/office/drawing/2014/main" id="{B2396D8B-CAFC-41D8-8201-E84BAF31FDDB}"/>
                </a:ext>
              </a:extLst>
            </p:cNvPr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5817;p82">
              <a:extLst>
                <a:ext uri="{FF2B5EF4-FFF2-40B4-BE49-F238E27FC236}">
                  <a16:creationId xmlns:a16="http://schemas.microsoft.com/office/drawing/2014/main" id="{C17C9A4B-C231-4C3A-A748-D5C89A326BEB}"/>
                </a:ext>
              </a:extLst>
            </p:cNvPr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5818;p82">
              <a:extLst>
                <a:ext uri="{FF2B5EF4-FFF2-40B4-BE49-F238E27FC236}">
                  <a16:creationId xmlns:a16="http://schemas.microsoft.com/office/drawing/2014/main" id="{919E0C19-0DA4-430F-92DD-20EAEAA976D6}"/>
                </a:ext>
              </a:extLst>
            </p:cNvPr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5819;p82">
              <a:extLst>
                <a:ext uri="{FF2B5EF4-FFF2-40B4-BE49-F238E27FC236}">
                  <a16:creationId xmlns:a16="http://schemas.microsoft.com/office/drawing/2014/main" id="{E3F94C1B-5C36-4176-989F-69C0B77C64D2}"/>
                </a:ext>
              </a:extLst>
            </p:cNvPr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" name="Google Shape;6254;p84">
            <a:extLst>
              <a:ext uri="{FF2B5EF4-FFF2-40B4-BE49-F238E27FC236}">
                <a16:creationId xmlns:a16="http://schemas.microsoft.com/office/drawing/2014/main" id="{F478B1BF-D08E-4AE9-AC40-46870F94D41E}"/>
              </a:ext>
            </a:extLst>
          </p:cNvPr>
          <p:cNvGrpSpPr/>
          <p:nvPr/>
        </p:nvGrpSpPr>
        <p:grpSpPr>
          <a:xfrm>
            <a:off x="3578285" y="1943792"/>
            <a:ext cx="456376" cy="455261"/>
            <a:chOff x="-62884425" y="4111775"/>
            <a:chExt cx="317425" cy="316650"/>
          </a:xfrm>
          <a:solidFill>
            <a:schemeClr val="accent1"/>
          </a:solidFill>
        </p:grpSpPr>
        <p:sp>
          <p:nvSpPr>
            <p:cNvPr id="39" name="Google Shape;6255;p84">
              <a:extLst>
                <a:ext uri="{FF2B5EF4-FFF2-40B4-BE49-F238E27FC236}">
                  <a16:creationId xmlns:a16="http://schemas.microsoft.com/office/drawing/2014/main" id="{13720CBD-FCE2-4AC3-9F8E-C846AF929367}"/>
                </a:ext>
              </a:extLst>
            </p:cNvPr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256;p84">
              <a:extLst>
                <a:ext uri="{FF2B5EF4-FFF2-40B4-BE49-F238E27FC236}">
                  <a16:creationId xmlns:a16="http://schemas.microsoft.com/office/drawing/2014/main" id="{2E206A8A-C185-4F1D-8018-3A2075535624}"/>
                </a:ext>
              </a:extLst>
            </p:cNvPr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1C751177-922E-46F3-8CD4-00CFB94B9E5B}"/>
              </a:ext>
            </a:extLst>
          </p:cNvPr>
          <p:cNvSpPr/>
          <p:nvPr/>
        </p:nvSpPr>
        <p:spPr>
          <a:xfrm>
            <a:off x="3731837" y="1976365"/>
            <a:ext cx="157880" cy="203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5117EE9E-9632-4D7C-9785-9DA87E7685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6176"/>
          <a:stretch/>
        </p:blipFill>
        <p:spPr>
          <a:xfrm>
            <a:off x="8742294" y="4148324"/>
            <a:ext cx="358850" cy="362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1212300" y="1404850"/>
            <a:ext cx="3322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D5356"/>
                </a:solidFill>
              </a:rPr>
              <a:t>O QUE É ERP?</a:t>
            </a:r>
          </a:p>
        </p:txBody>
      </p:sp>
      <p:sp>
        <p:nvSpPr>
          <p:cNvPr id="249" name="Google Shape;249;p39"/>
          <p:cNvSpPr txBox="1">
            <a:spLocks noGrp="1"/>
          </p:cNvSpPr>
          <p:nvPr>
            <p:ph type="body" idx="1"/>
          </p:nvPr>
        </p:nvSpPr>
        <p:spPr>
          <a:xfrm>
            <a:off x="1212300" y="2112300"/>
            <a:ext cx="4258249" cy="1780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ERP </a:t>
            </a:r>
            <a:r>
              <a:rPr lang="pt-BR" b="1" i="1" dirty="0"/>
              <a:t>(Enterprise Resource Planning)  </a:t>
            </a:r>
            <a:r>
              <a:rPr lang="pt-BR" dirty="0"/>
              <a:t>é um </a:t>
            </a:r>
            <a:r>
              <a:rPr lang="pt-BR" dirty="0">
                <a:solidFill>
                  <a:schemeClr val="tx1"/>
                </a:solidFill>
                <a:highlight>
                  <a:srgbClr val="DAD2F1"/>
                </a:highlight>
              </a:rPr>
              <a:t>Sistema de Gestão Empresarial</a:t>
            </a:r>
            <a:r>
              <a:rPr lang="pt-BR" dirty="0"/>
              <a:t>, que auxilia nos processos internos, </a:t>
            </a:r>
            <a:r>
              <a:rPr lang="pt-BR" dirty="0">
                <a:highlight>
                  <a:srgbClr val="DAD2F1"/>
                </a:highlight>
              </a:rPr>
              <a:t>automatizando operações manuais</a:t>
            </a:r>
            <a:r>
              <a:rPr lang="pt-BR" dirty="0"/>
              <a:t> e transformando-as em processos de software, garantindo a </a:t>
            </a:r>
            <a:r>
              <a:rPr lang="pt-BR" dirty="0">
                <a:highlight>
                  <a:srgbClr val="DAD2F1"/>
                </a:highlight>
              </a:rPr>
              <a:t>guarda das informações em seu banco de dados.</a:t>
            </a:r>
            <a:endParaRPr lang="fr-FR" dirty="0">
              <a:highlight>
                <a:srgbClr val="DAD2F1"/>
              </a:highlight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4C4B413-EB48-48C4-823A-AD71BBB391AF}"/>
              </a:ext>
            </a:extLst>
          </p:cNvPr>
          <p:cNvSpPr/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480164C-3EED-4B94-8081-E15775261E1C}"/>
              </a:ext>
            </a:extLst>
          </p:cNvPr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DB39ADF-FE15-4E11-998D-09231320D058}"/>
              </a:ext>
            </a:extLst>
          </p:cNvPr>
          <p:cNvSpPr/>
          <p:nvPr/>
        </p:nvSpPr>
        <p:spPr>
          <a:xfrm>
            <a:off x="-721659" y="1402981"/>
            <a:ext cx="1770530" cy="572700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Ícone&#10;&#10;Descrição gerada automaticamente com confiança média">
            <a:extLst>
              <a:ext uri="{FF2B5EF4-FFF2-40B4-BE49-F238E27FC236}">
                <a16:creationId xmlns:a16="http://schemas.microsoft.com/office/drawing/2014/main" id="{42CF69C5-88D7-4D4B-AC92-96236FD7C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549" y="1009650"/>
            <a:ext cx="3124200" cy="31242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501CC4B-1CF0-410E-B80E-B1E9842662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6176"/>
          <a:stretch/>
        </p:blipFill>
        <p:spPr>
          <a:xfrm>
            <a:off x="8742294" y="4148324"/>
            <a:ext cx="358850" cy="362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BD42D66-0011-406F-B987-E03B56908E2E}"/>
              </a:ext>
            </a:extLst>
          </p:cNvPr>
          <p:cNvSpPr/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28BC741-3D78-4C36-A3D5-11706CDAA75C}"/>
              </a:ext>
            </a:extLst>
          </p:cNvPr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E9C506AC-07EC-4791-A325-9E27C04E7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693850"/>
              </p:ext>
            </p:extLst>
          </p:nvPr>
        </p:nvGraphicFramePr>
        <p:xfrm>
          <a:off x="1697502" y="757424"/>
          <a:ext cx="5748997" cy="3490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1FDAF71A-3AE7-425E-99C4-CA1DCB9B8D31}"/>
              </a:ext>
            </a:extLst>
          </p:cNvPr>
          <p:cNvSpPr txBox="1"/>
          <p:nvPr/>
        </p:nvSpPr>
        <p:spPr>
          <a:xfrm>
            <a:off x="1697501" y="4155244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>
                <a:solidFill>
                  <a:schemeClr val="tx1"/>
                </a:solidFill>
                <a:highlight>
                  <a:srgbClr val="DAD2F1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Fonte: Target Data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20F8EFE-5190-402E-AA53-913F32EFF9DC}"/>
              </a:ext>
            </a:extLst>
          </p:cNvPr>
          <p:cNvSpPr txBox="1"/>
          <p:nvPr/>
        </p:nvSpPr>
        <p:spPr>
          <a:xfrm>
            <a:off x="1697501" y="4339968"/>
            <a:ext cx="10038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solidFill>
                  <a:schemeClr val="tx1"/>
                </a:solidFill>
                <a:highlight>
                  <a:srgbClr val="DAD2F1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Setembro 2021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71ECC5A-1B46-4F56-8BBE-488F0FF077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6176"/>
          <a:stretch/>
        </p:blipFill>
        <p:spPr>
          <a:xfrm>
            <a:off x="8746989" y="4148324"/>
            <a:ext cx="358850" cy="36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84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6E3610C-1C0D-4A45-A0C1-2E72D3BC7394}"/>
              </a:ext>
            </a:extLst>
          </p:cNvPr>
          <p:cNvSpPr/>
          <p:nvPr/>
        </p:nvSpPr>
        <p:spPr>
          <a:xfrm>
            <a:off x="0" y="0"/>
            <a:ext cx="9144000" cy="1070942"/>
          </a:xfrm>
          <a:prstGeom prst="rect">
            <a:avLst/>
          </a:prstGeom>
          <a:solidFill>
            <a:srgbClr val="3E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9" name="Google Shape;359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BENEFÍCIOS DO ERP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60" name="Google Shape;360;p44"/>
          <p:cNvSpPr txBox="1">
            <a:spLocks noGrp="1"/>
          </p:cNvSpPr>
          <p:nvPr>
            <p:ph type="title" idx="2"/>
          </p:nvPr>
        </p:nvSpPr>
        <p:spPr>
          <a:xfrm>
            <a:off x="720001" y="19824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CONTROLE FINANCEIRO</a:t>
            </a:r>
            <a:endParaRPr/>
          </a:p>
        </p:txBody>
      </p:sp>
      <p:sp>
        <p:nvSpPr>
          <p:cNvPr id="361" name="Google Shape;361;p44"/>
          <p:cNvSpPr txBox="1">
            <a:spLocks noGrp="1"/>
          </p:cNvSpPr>
          <p:nvPr>
            <p:ph type="subTitle" idx="1"/>
          </p:nvPr>
        </p:nvSpPr>
        <p:spPr>
          <a:xfrm>
            <a:off x="720001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Melhor gerenciamento de fluxo de caixa.</a:t>
            </a:r>
            <a:endParaRPr lang="fr-FR"/>
          </a:p>
        </p:txBody>
      </p:sp>
      <p:sp>
        <p:nvSpPr>
          <p:cNvPr id="362" name="Google Shape;362;p44"/>
          <p:cNvSpPr txBox="1">
            <a:spLocks noGrp="1"/>
          </p:cNvSpPr>
          <p:nvPr>
            <p:ph type="title" idx="3"/>
          </p:nvPr>
        </p:nvSpPr>
        <p:spPr>
          <a:xfrm>
            <a:off x="3403801" y="19824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CONTROLE DE ESTOQUE</a:t>
            </a:r>
            <a:endParaRPr/>
          </a:p>
        </p:txBody>
      </p:sp>
      <p:sp>
        <p:nvSpPr>
          <p:cNvPr id="363" name="Google Shape;363;p44"/>
          <p:cNvSpPr txBox="1">
            <a:spLocks noGrp="1"/>
          </p:cNvSpPr>
          <p:nvPr>
            <p:ph type="subTitle" idx="4"/>
          </p:nvPr>
        </p:nvSpPr>
        <p:spPr>
          <a:xfrm>
            <a:off x="3457741" y="238932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Organização e automatização do fluxo de estoque.</a:t>
            </a:r>
            <a:endParaRPr/>
          </a:p>
        </p:txBody>
      </p:sp>
      <p:sp>
        <p:nvSpPr>
          <p:cNvPr id="364" name="Google Shape;364;p44"/>
          <p:cNvSpPr txBox="1">
            <a:spLocks noGrp="1"/>
          </p:cNvSpPr>
          <p:nvPr>
            <p:ph type="title" idx="9"/>
          </p:nvPr>
        </p:nvSpPr>
        <p:spPr>
          <a:xfrm>
            <a:off x="6067975" y="1982475"/>
            <a:ext cx="2356025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GESTÃO DE FUNCIONÁRIOS</a:t>
            </a:r>
            <a:endParaRPr/>
          </a:p>
        </p:txBody>
      </p:sp>
      <p:sp>
        <p:nvSpPr>
          <p:cNvPr id="365" name="Google Shape;365;p44"/>
          <p:cNvSpPr txBox="1">
            <a:spLocks noGrp="1"/>
          </p:cNvSpPr>
          <p:nvPr>
            <p:ph type="subTitle" idx="13"/>
          </p:nvPr>
        </p:nvSpPr>
        <p:spPr>
          <a:xfrm>
            <a:off x="6067976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Organização de funcionário e controle.</a:t>
            </a:r>
          </a:p>
        </p:txBody>
      </p:sp>
      <p:sp>
        <p:nvSpPr>
          <p:cNvPr id="366" name="Google Shape;366;p44"/>
          <p:cNvSpPr txBox="1">
            <a:spLocks noGrp="1"/>
          </p:cNvSpPr>
          <p:nvPr>
            <p:ph type="title" idx="5"/>
          </p:nvPr>
        </p:nvSpPr>
        <p:spPr>
          <a:xfrm>
            <a:off x="720000" y="377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REDUÇÃO DE CUSTOS</a:t>
            </a:r>
          </a:p>
        </p:txBody>
      </p:sp>
      <p:sp>
        <p:nvSpPr>
          <p:cNvPr id="367" name="Google Shape;367;p44"/>
          <p:cNvSpPr txBox="1">
            <a:spLocks noGrp="1"/>
          </p:cNvSpPr>
          <p:nvPr>
            <p:ph type="subTitle" idx="6"/>
          </p:nvPr>
        </p:nvSpPr>
        <p:spPr>
          <a:xfrm>
            <a:off x="7200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Priorização de processos mais importantes .</a:t>
            </a:r>
            <a:endParaRPr lang="fr-FR"/>
          </a:p>
        </p:txBody>
      </p:sp>
      <p:sp>
        <p:nvSpPr>
          <p:cNvPr id="368" name="Google Shape;368;p44"/>
          <p:cNvSpPr txBox="1">
            <a:spLocks noGrp="1"/>
          </p:cNvSpPr>
          <p:nvPr>
            <p:ph type="title" idx="7"/>
          </p:nvPr>
        </p:nvSpPr>
        <p:spPr>
          <a:xfrm>
            <a:off x="3403801" y="377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MAIOR PRODUTIVIDADE</a:t>
            </a:r>
            <a:endParaRPr/>
          </a:p>
        </p:txBody>
      </p:sp>
      <p:sp>
        <p:nvSpPr>
          <p:cNvPr id="369" name="Google Shape;369;p44"/>
          <p:cNvSpPr txBox="1">
            <a:spLocks noGrp="1"/>
          </p:cNvSpPr>
          <p:nvPr>
            <p:ph type="subTitle" idx="8"/>
          </p:nvPr>
        </p:nvSpPr>
        <p:spPr>
          <a:xfrm>
            <a:off x="34038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Tornando os processos muito mais eficazes.</a:t>
            </a:r>
            <a:endParaRPr lang="fr-FR"/>
          </a:p>
        </p:txBody>
      </p:sp>
      <p:sp>
        <p:nvSpPr>
          <p:cNvPr id="370" name="Google Shape;370;p44"/>
          <p:cNvSpPr txBox="1">
            <a:spLocks noGrp="1"/>
          </p:cNvSpPr>
          <p:nvPr>
            <p:ph type="title" idx="14"/>
          </p:nvPr>
        </p:nvSpPr>
        <p:spPr>
          <a:xfrm>
            <a:off x="6067976" y="377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AUTOMATIZAÇÃO</a:t>
            </a:r>
            <a:endParaRPr/>
          </a:p>
        </p:txBody>
      </p:sp>
      <p:sp>
        <p:nvSpPr>
          <p:cNvPr id="371" name="Google Shape;371;p44"/>
          <p:cNvSpPr txBox="1">
            <a:spLocks noGrp="1"/>
          </p:cNvSpPr>
          <p:nvPr>
            <p:ph type="subTitle" idx="15"/>
          </p:nvPr>
        </p:nvSpPr>
        <p:spPr>
          <a:xfrm>
            <a:off x="6067976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Automatização das operações manuais.</a:t>
            </a:r>
          </a:p>
        </p:txBody>
      </p:sp>
      <p:sp>
        <p:nvSpPr>
          <p:cNvPr id="385" name="Google Shape;385;p44"/>
          <p:cNvSpPr/>
          <p:nvPr/>
        </p:nvSpPr>
        <p:spPr>
          <a:xfrm>
            <a:off x="6169844" y="3242858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6187;p84">
            <a:extLst>
              <a:ext uri="{FF2B5EF4-FFF2-40B4-BE49-F238E27FC236}">
                <a16:creationId xmlns:a16="http://schemas.microsoft.com/office/drawing/2014/main" id="{09A45EC6-AF04-4424-BA85-20E1FCF6DEC8}"/>
              </a:ext>
            </a:extLst>
          </p:cNvPr>
          <p:cNvSpPr/>
          <p:nvPr/>
        </p:nvSpPr>
        <p:spPr>
          <a:xfrm>
            <a:off x="806017" y="1484099"/>
            <a:ext cx="367261" cy="366364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5815;p82">
            <a:extLst>
              <a:ext uri="{FF2B5EF4-FFF2-40B4-BE49-F238E27FC236}">
                <a16:creationId xmlns:a16="http://schemas.microsoft.com/office/drawing/2014/main" id="{73AED0A8-3FCC-41C4-848B-6A2EBC73BCC3}"/>
              </a:ext>
            </a:extLst>
          </p:cNvPr>
          <p:cNvGrpSpPr/>
          <p:nvPr/>
        </p:nvGrpSpPr>
        <p:grpSpPr>
          <a:xfrm>
            <a:off x="3580797" y="1461310"/>
            <a:ext cx="339411" cy="337210"/>
            <a:chOff x="5049575" y="4993600"/>
            <a:chExt cx="482050" cy="478925"/>
          </a:xfrm>
          <a:solidFill>
            <a:schemeClr val="accent1"/>
          </a:solidFill>
        </p:grpSpPr>
        <p:sp>
          <p:nvSpPr>
            <p:cNvPr id="49" name="Google Shape;5816;p82">
              <a:extLst>
                <a:ext uri="{FF2B5EF4-FFF2-40B4-BE49-F238E27FC236}">
                  <a16:creationId xmlns:a16="http://schemas.microsoft.com/office/drawing/2014/main" id="{E10DDDDE-4E1E-41A5-83F2-5858D531F187}"/>
                </a:ext>
              </a:extLst>
            </p:cNvPr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5817;p82">
              <a:extLst>
                <a:ext uri="{FF2B5EF4-FFF2-40B4-BE49-F238E27FC236}">
                  <a16:creationId xmlns:a16="http://schemas.microsoft.com/office/drawing/2014/main" id="{7D9E21BB-EE86-489D-98D6-62ABFFB69817}"/>
                </a:ext>
              </a:extLst>
            </p:cNvPr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" name="Google Shape;5818;p82">
              <a:extLst>
                <a:ext uri="{FF2B5EF4-FFF2-40B4-BE49-F238E27FC236}">
                  <a16:creationId xmlns:a16="http://schemas.microsoft.com/office/drawing/2014/main" id="{222753F0-84E9-4C08-B64A-B286E5414CC3}"/>
                </a:ext>
              </a:extLst>
            </p:cNvPr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5819;p82">
              <a:extLst>
                <a:ext uri="{FF2B5EF4-FFF2-40B4-BE49-F238E27FC236}">
                  <a16:creationId xmlns:a16="http://schemas.microsoft.com/office/drawing/2014/main" id="{31662CFE-7AA3-45A6-AD63-F7B1945AA518}"/>
                </a:ext>
              </a:extLst>
            </p:cNvPr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" name="Google Shape;6577;p84">
            <a:extLst>
              <a:ext uri="{FF2B5EF4-FFF2-40B4-BE49-F238E27FC236}">
                <a16:creationId xmlns:a16="http://schemas.microsoft.com/office/drawing/2014/main" id="{156059EE-A6DB-4A8A-9321-77DAECC21427}"/>
              </a:ext>
            </a:extLst>
          </p:cNvPr>
          <p:cNvGrpSpPr/>
          <p:nvPr/>
        </p:nvGrpSpPr>
        <p:grpSpPr>
          <a:xfrm>
            <a:off x="6169844" y="1484099"/>
            <a:ext cx="350079" cy="350079"/>
            <a:chOff x="3497300" y="3227275"/>
            <a:chExt cx="296175" cy="296175"/>
          </a:xfrm>
          <a:solidFill>
            <a:schemeClr val="accent1"/>
          </a:solidFill>
        </p:grpSpPr>
        <p:sp>
          <p:nvSpPr>
            <p:cNvPr id="54" name="Google Shape;6578;p84">
              <a:extLst>
                <a:ext uri="{FF2B5EF4-FFF2-40B4-BE49-F238E27FC236}">
                  <a16:creationId xmlns:a16="http://schemas.microsoft.com/office/drawing/2014/main" id="{6EC71602-DCB3-40B5-B359-F03CD395F52E}"/>
                </a:ext>
              </a:extLst>
            </p:cNvPr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579;p84">
              <a:extLst>
                <a:ext uri="{FF2B5EF4-FFF2-40B4-BE49-F238E27FC236}">
                  <a16:creationId xmlns:a16="http://schemas.microsoft.com/office/drawing/2014/main" id="{1BE1D22E-AEB1-425F-8F7F-00AE4600C1EB}"/>
                </a:ext>
              </a:extLst>
            </p:cNvPr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580;p84">
              <a:extLst>
                <a:ext uri="{FF2B5EF4-FFF2-40B4-BE49-F238E27FC236}">
                  <a16:creationId xmlns:a16="http://schemas.microsoft.com/office/drawing/2014/main" id="{31CE7412-29D5-4A9D-A4C4-3B5D33D08273}"/>
                </a:ext>
              </a:extLst>
            </p:cNvPr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81;p84">
              <a:extLst>
                <a:ext uri="{FF2B5EF4-FFF2-40B4-BE49-F238E27FC236}">
                  <a16:creationId xmlns:a16="http://schemas.microsoft.com/office/drawing/2014/main" id="{8DE23D4B-3EBD-4FBE-9669-2F0755FC607D}"/>
                </a:ext>
              </a:extLst>
            </p:cNvPr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582;p84">
              <a:extLst>
                <a:ext uri="{FF2B5EF4-FFF2-40B4-BE49-F238E27FC236}">
                  <a16:creationId xmlns:a16="http://schemas.microsoft.com/office/drawing/2014/main" id="{81465A0B-927E-4552-852B-BE5E2D828131}"/>
                </a:ext>
              </a:extLst>
            </p:cNvPr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583;p84">
              <a:extLst>
                <a:ext uri="{FF2B5EF4-FFF2-40B4-BE49-F238E27FC236}">
                  <a16:creationId xmlns:a16="http://schemas.microsoft.com/office/drawing/2014/main" id="{192CE2C6-4990-45AD-A165-1703637AAE4F}"/>
                </a:ext>
              </a:extLst>
            </p:cNvPr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584;p84">
              <a:extLst>
                <a:ext uri="{FF2B5EF4-FFF2-40B4-BE49-F238E27FC236}">
                  <a16:creationId xmlns:a16="http://schemas.microsoft.com/office/drawing/2014/main" id="{BA5DDAC6-55D3-4FD4-A13B-AB99A108A3A5}"/>
                </a:ext>
              </a:extLst>
            </p:cNvPr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585;p84">
              <a:extLst>
                <a:ext uri="{FF2B5EF4-FFF2-40B4-BE49-F238E27FC236}">
                  <a16:creationId xmlns:a16="http://schemas.microsoft.com/office/drawing/2014/main" id="{0942EF4B-6C59-4C7E-8FA4-1E46BFE03587}"/>
                </a:ext>
              </a:extLst>
            </p:cNvPr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7400;p86">
            <a:extLst>
              <a:ext uri="{FF2B5EF4-FFF2-40B4-BE49-F238E27FC236}">
                <a16:creationId xmlns:a16="http://schemas.microsoft.com/office/drawing/2014/main" id="{475D174C-158B-4B57-B584-5D54CDD00A88}"/>
              </a:ext>
            </a:extLst>
          </p:cNvPr>
          <p:cNvGrpSpPr/>
          <p:nvPr/>
        </p:nvGrpSpPr>
        <p:grpSpPr>
          <a:xfrm>
            <a:off x="3457741" y="3242008"/>
            <a:ext cx="298377" cy="354519"/>
            <a:chOff x="-48233050" y="3569725"/>
            <a:chExt cx="252050" cy="299475"/>
          </a:xfrm>
          <a:solidFill>
            <a:schemeClr val="accent1"/>
          </a:solidFill>
        </p:grpSpPr>
        <p:sp>
          <p:nvSpPr>
            <p:cNvPr id="63" name="Google Shape;7401;p86">
              <a:extLst>
                <a:ext uri="{FF2B5EF4-FFF2-40B4-BE49-F238E27FC236}">
                  <a16:creationId xmlns:a16="http://schemas.microsoft.com/office/drawing/2014/main" id="{DE5313AF-95E9-4093-973F-16A23FB791DC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402;p86">
              <a:extLst>
                <a:ext uri="{FF2B5EF4-FFF2-40B4-BE49-F238E27FC236}">
                  <a16:creationId xmlns:a16="http://schemas.microsoft.com/office/drawing/2014/main" id="{C8983687-02D8-4B47-AAA0-9C386DA77218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403;p86">
              <a:extLst>
                <a:ext uri="{FF2B5EF4-FFF2-40B4-BE49-F238E27FC236}">
                  <a16:creationId xmlns:a16="http://schemas.microsoft.com/office/drawing/2014/main" id="{7C760075-44BC-4B67-B120-15B5C625401D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6254;p84">
            <a:extLst>
              <a:ext uri="{FF2B5EF4-FFF2-40B4-BE49-F238E27FC236}">
                <a16:creationId xmlns:a16="http://schemas.microsoft.com/office/drawing/2014/main" id="{4BFD1045-0DEF-4009-A363-FEC0D42CACC9}"/>
              </a:ext>
            </a:extLst>
          </p:cNvPr>
          <p:cNvGrpSpPr/>
          <p:nvPr/>
        </p:nvGrpSpPr>
        <p:grpSpPr>
          <a:xfrm>
            <a:off x="806015" y="3289073"/>
            <a:ext cx="367261" cy="366364"/>
            <a:chOff x="-62884425" y="4111775"/>
            <a:chExt cx="317425" cy="316650"/>
          </a:xfrm>
          <a:solidFill>
            <a:schemeClr val="accent1"/>
          </a:solidFill>
        </p:grpSpPr>
        <p:sp>
          <p:nvSpPr>
            <p:cNvPr id="74" name="Google Shape;6255;p84">
              <a:extLst>
                <a:ext uri="{FF2B5EF4-FFF2-40B4-BE49-F238E27FC236}">
                  <a16:creationId xmlns:a16="http://schemas.microsoft.com/office/drawing/2014/main" id="{935B5617-8E01-4EAD-9DBB-47386B0AE662}"/>
                </a:ext>
              </a:extLst>
            </p:cNvPr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256;p84">
              <a:extLst>
                <a:ext uri="{FF2B5EF4-FFF2-40B4-BE49-F238E27FC236}">
                  <a16:creationId xmlns:a16="http://schemas.microsoft.com/office/drawing/2014/main" id="{CFA5C7AF-F1AC-4CD7-B7A2-C5409888B2BB}"/>
                </a:ext>
              </a:extLst>
            </p:cNvPr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" name="Gráfico 38">
            <a:extLst>
              <a:ext uri="{FF2B5EF4-FFF2-40B4-BE49-F238E27FC236}">
                <a16:creationId xmlns:a16="http://schemas.microsoft.com/office/drawing/2014/main" id="{9A33A976-98BA-4FA5-924A-9835EA136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6176"/>
          <a:stretch/>
        </p:blipFill>
        <p:spPr>
          <a:xfrm>
            <a:off x="8730384" y="4711496"/>
            <a:ext cx="358850" cy="362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rketing Management by Slidesgo">
  <a:themeElements>
    <a:clrScheme name="Simple Light">
      <a:dk1>
        <a:srgbClr val="263238"/>
      </a:dk1>
      <a:lt1>
        <a:srgbClr val="F5F5F5"/>
      </a:lt1>
      <a:dk2>
        <a:srgbClr val="92E3A9"/>
      </a:dk2>
      <a:lt2>
        <a:srgbClr val="C8F1D4"/>
      </a:lt2>
      <a:accent1>
        <a:srgbClr val="455A6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1123</Words>
  <Application>Microsoft Office PowerPoint</Application>
  <PresentationFormat>Apresentação na tela (16:9)</PresentationFormat>
  <Paragraphs>230</Paragraphs>
  <Slides>24</Slides>
  <Notes>24</Notes>
  <HiddenSlides>6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0" baseType="lpstr">
      <vt:lpstr>Arial</vt:lpstr>
      <vt:lpstr>Calibri</vt:lpstr>
      <vt:lpstr>Fjalla One</vt:lpstr>
      <vt:lpstr>Open Sans</vt:lpstr>
      <vt:lpstr>Roboto Condensed Light</vt:lpstr>
      <vt:lpstr>Marketing Management by Slidesgo</vt:lpstr>
      <vt:lpstr>Apresentação do PowerPoint</vt:lpstr>
      <vt:lpstr>Leonardo Arruda</vt:lpstr>
      <vt:lpstr>- Bill Gates</vt:lpstr>
      <vt:lpstr>3.9 MILHÕES</vt:lpstr>
      <vt:lpstr>Abertura de Empresas no Brasil - Quadrimestre</vt:lpstr>
      <vt:lpstr>PRINCIPAIS CAUSAS PARA MEI’S FALIREM</vt:lpstr>
      <vt:lpstr>O QUE É ERP?</vt:lpstr>
      <vt:lpstr>Apresentação do PowerPoint</vt:lpstr>
      <vt:lpstr>BENEFÍCIOS DO ERP</vt:lpstr>
      <vt:lpstr>Apresentação do PowerPoint</vt:lpstr>
      <vt:lpstr>SERVIÇO</vt:lpstr>
      <vt:lpstr>IDEIA ATUAL</vt:lpstr>
      <vt:lpstr>Apresentação do PowerPoint</vt:lpstr>
      <vt:lpstr>Apresentação do PowerPoint</vt:lpstr>
      <vt:lpstr>Apresentação do PowerPoint</vt:lpstr>
      <vt:lpstr>15.6%</vt:lpstr>
      <vt:lpstr>Apresentação do PowerPoint</vt:lpstr>
      <vt:lpstr>FERRAMENTAS UTILIZADAS</vt:lpstr>
      <vt:lpstr>OBRIGADO!</vt:lpstr>
      <vt:lpstr>CONTENU DE CE MODÈLE</vt:lpstr>
      <vt:lpstr>CONTROLE FINANCEIRO</vt:lpstr>
      <vt:lpstr>Apresentação do PowerPoint</vt:lpstr>
      <vt:lpstr>PROTO-PERSONA</vt:lpstr>
      <vt:lpstr>MAPA DE EMPATIA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 COMMERCIALE</dc:title>
  <dc:creator>Gabriel Alves</dc:creator>
  <cp:lastModifiedBy>GUILHERME DE ALMEIDA FERREIRA BISPO .</cp:lastModifiedBy>
  <cp:revision>17</cp:revision>
  <dcterms:modified xsi:type="dcterms:W3CDTF">2022-05-29T17:09:03Z</dcterms:modified>
</cp:coreProperties>
</file>